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0691813" cy="7559675"/>
  <p:notesSz cx="6889750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FFFFCC"/>
    <a:srgbClr val="FFFF99"/>
    <a:srgbClr val="FFCCFF"/>
    <a:srgbClr val="FF99FF"/>
    <a:srgbClr val="CCFFCC"/>
    <a:srgbClr val="FFCC99"/>
    <a:srgbClr val="99CCFF"/>
    <a:srgbClr val="99FFCC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5" autoAdjust="0"/>
    <p:restoredTop sz="90331" autoAdjust="0"/>
  </p:normalViewPr>
  <p:slideViewPr>
    <p:cSldViewPr snapToGrid="0">
      <p:cViewPr>
        <p:scale>
          <a:sx n="70" d="100"/>
          <a:sy n="70" d="100"/>
        </p:scale>
        <p:origin x="1402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9180E-01B9-487D-8216-D52B42CA59B0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54100" y="1252538"/>
            <a:ext cx="4781550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1800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4ED7D-2386-4933-B30E-FD014C00B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621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4ED7D-2386-4933-B30E-FD014C00B7F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647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3EA49-3A47-4FAF-999B-04518A2E6509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3D35-59CF-45DC-A278-8BEA77DB33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8877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3EA49-3A47-4FAF-999B-04518A2E6509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3D35-59CF-45DC-A278-8BEA77DB33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958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3EA49-3A47-4FAF-999B-04518A2E6509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3D35-59CF-45DC-A278-8BEA77DB33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640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3EA49-3A47-4FAF-999B-04518A2E6509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3D35-59CF-45DC-A278-8BEA77DB33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8809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3EA49-3A47-4FAF-999B-04518A2E6509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3D35-59CF-45DC-A278-8BEA77DB33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593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3EA49-3A47-4FAF-999B-04518A2E6509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3D35-59CF-45DC-A278-8BEA77DB33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375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3EA49-3A47-4FAF-999B-04518A2E6509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3D35-59CF-45DC-A278-8BEA77DB33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303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3EA49-3A47-4FAF-999B-04518A2E6509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3D35-59CF-45DC-A278-8BEA77DB33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652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3EA49-3A47-4FAF-999B-04518A2E6509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3D35-59CF-45DC-A278-8BEA77DB33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6378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3EA49-3A47-4FAF-999B-04518A2E6509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3D35-59CF-45DC-A278-8BEA77DB33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7176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3EA49-3A47-4FAF-999B-04518A2E6509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3D35-59CF-45DC-A278-8BEA77DB33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5035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3EA49-3A47-4FAF-999B-04518A2E6509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13D35-59CF-45DC-A278-8BEA77DB33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5442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lassece1jv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e 38">
            <a:extLst>
              <a:ext uri="{FF2B5EF4-FFF2-40B4-BE49-F238E27FC236}">
                <a16:creationId xmlns:a16="http://schemas.microsoft.com/office/drawing/2014/main" id="{DF81451A-1863-4465-B9BB-CA71FC5701E3}"/>
              </a:ext>
            </a:extLst>
          </p:cNvPr>
          <p:cNvGrpSpPr/>
          <p:nvPr/>
        </p:nvGrpSpPr>
        <p:grpSpPr>
          <a:xfrm>
            <a:off x="210855" y="106991"/>
            <a:ext cx="3432381" cy="7264676"/>
            <a:chOff x="247829" y="0"/>
            <a:chExt cx="3145558" cy="7534042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46272F9-143C-4E60-B91D-45B7FF9FC84C}"/>
                </a:ext>
              </a:extLst>
            </p:cNvPr>
            <p:cNvSpPr/>
            <p:nvPr/>
          </p:nvSpPr>
          <p:spPr>
            <a:xfrm>
              <a:off x="282665" y="5718794"/>
              <a:ext cx="2960914" cy="1815248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Rectangle 9">
              <a:extLst>
                <a:ext uri="{FF2B5EF4-FFF2-40B4-BE49-F238E27FC236}">
                  <a16:creationId xmlns:a16="http://schemas.microsoft.com/office/drawing/2014/main" id="{93CFEB77-AD2F-4E97-999B-91EA971ED22F}"/>
                </a:ext>
              </a:extLst>
            </p:cNvPr>
            <p:cNvSpPr/>
            <p:nvPr/>
          </p:nvSpPr>
          <p:spPr>
            <a:xfrm>
              <a:off x="247829" y="4229840"/>
              <a:ext cx="1998541" cy="276485"/>
            </a:xfrm>
            <a:custGeom>
              <a:avLst/>
              <a:gdLst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893467 w 1893467"/>
                <a:gd name="connsiteY2" fmla="*/ 319087 h 319087"/>
                <a:gd name="connsiteX3" fmla="*/ 0 w 1893467"/>
                <a:gd name="connsiteY3" fmla="*/ 319087 h 319087"/>
                <a:gd name="connsiteX4" fmla="*/ 0 w 1893467"/>
                <a:gd name="connsiteY4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3467" h="319087">
                  <a:moveTo>
                    <a:pt x="0" y="0"/>
                  </a:moveTo>
                  <a:lnTo>
                    <a:pt x="1893467" y="0"/>
                  </a:lnTo>
                  <a:cubicBezTo>
                    <a:pt x="1768800" y="141288"/>
                    <a:pt x="1891782" y="-794"/>
                    <a:pt x="1767115" y="152400"/>
                  </a:cubicBezTo>
                  <a:cubicBezTo>
                    <a:pt x="1809232" y="207962"/>
                    <a:pt x="1810869" y="208756"/>
                    <a:pt x="1893467" y="319087"/>
                  </a:cubicBezTo>
                  <a:lnTo>
                    <a:pt x="0" y="3190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AF0DE31-AE58-44CA-AB29-4C619D4FB565}"/>
                </a:ext>
              </a:extLst>
            </p:cNvPr>
            <p:cNvSpPr/>
            <p:nvPr/>
          </p:nvSpPr>
          <p:spPr>
            <a:xfrm>
              <a:off x="290284" y="0"/>
              <a:ext cx="2960915" cy="1626353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FB0681E-7B2F-41DC-8373-B9045C1BFCEF}"/>
                </a:ext>
              </a:extLst>
            </p:cNvPr>
            <p:cNvSpPr/>
            <p:nvPr/>
          </p:nvSpPr>
          <p:spPr>
            <a:xfrm>
              <a:off x="290284" y="1103412"/>
              <a:ext cx="2960914" cy="1977428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424E523-D9C5-4F9F-8A8C-FCB34BA28013}"/>
                </a:ext>
              </a:extLst>
            </p:cNvPr>
            <p:cNvSpPr/>
            <p:nvPr/>
          </p:nvSpPr>
          <p:spPr>
            <a:xfrm>
              <a:off x="270648" y="2853824"/>
              <a:ext cx="2960914" cy="1586980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3" name="Rectangle 9">
              <a:extLst>
                <a:ext uri="{FF2B5EF4-FFF2-40B4-BE49-F238E27FC236}">
                  <a16:creationId xmlns:a16="http://schemas.microsoft.com/office/drawing/2014/main" id="{89B0725A-683B-49DA-9DDC-C24996EDB2FC}"/>
                </a:ext>
              </a:extLst>
            </p:cNvPr>
            <p:cNvSpPr/>
            <p:nvPr/>
          </p:nvSpPr>
          <p:spPr>
            <a:xfrm>
              <a:off x="351898" y="1004120"/>
              <a:ext cx="1877727" cy="464233"/>
            </a:xfrm>
            <a:prstGeom prst="horizontalScroll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8D2CE7E2-2B1E-421D-B576-E83BA917241A}"/>
                </a:ext>
              </a:extLst>
            </p:cNvPr>
            <p:cNvSpPr txBox="1"/>
            <p:nvPr/>
          </p:nvSpPr>
          <p:spPr>
            <a:xfrm>
              <a:off x="456647" y="297876"/>
              <a:ext cx="2936740" cy="6995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500" dirty="0">
                  <a:latin typeface="Doodle Gum" panose="03000600000000000000" pitchFamily="66" charset="0"/>
                </a:rPr>
                <a:t>MEMO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3E84335B-A4C5-424F-970E-7946C89B1629}"/>
                </a:ext>
              </a:extLst>
            </p:cNvPr>
            <p:cNvSpPr txBox="1"/>
            <p:nvPr/>
          </p:nvSpPr>
          <p:spPr>
            <a:xfrm>
              <a:off x="659621" y="1036586"/>
              <a:ext cx="1301460" cy="414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>
                  <a:latin typeface="KG Sorry Not Sorry" panose="02000506000000020004" pitchFamily="2" charset="0"/>
                  <a:ea typeface="Georgia Belle" panose="02000603000000000000" pitchFamily="2" charset="0"/>
                </a:rPr>
                <a:t>COMMUNIQUER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9008D4B-C394-482B-BE1D-A25AB5B7E273}"/>
                </a:ext>
              </a:extLst>
            </p:cNvPr>
            <p:cNvSpPr/>
            <p:nvPr/>
          </p:nvSpPr>
          <p:spPr>
            <a:xfrm>
              <a:off x="290286" y="0"/>
              <a:ext cx="2960914" cy="753404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D5EDB84-7C9B-B837-CCD1-0BF1F4F1BF79}"/>
              </a:ext>
            </a:extLst>
          </p:cNvPr>
          <p:cNvSpPr/>
          <p:nvPr/>
        </p:nvSpPr>
        <p:spPr>
          <a:xfrm>
            <a:off x="298710" y="4303943"/>
            <a:ext cx="3167946" cy="136896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326400B-EF4B-C913-5243-DB5188BBEBB8}"/>
              </a:ext>
            </a:extLst>
          </p:cNvPr>
          <p:cNvSpPr/>
          <p:nvPr/>
        </p:nvSpPr>
        <p:spPr>
          <a:xfrm>
            <a:off x="314407" y="2779760"/>
            <a:ext cx="2048945" cy="447635"/>
          </a:xfrm>
          <a:prstGeom prst="horizontalScroll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57914F0-F742-BE55-76C8-7ACCDC4912AA}"/>
              </a:ext>
            </a:extLst>
          </p:cNvPr>
          <p:cNvSpPr/>
          <p:nvPr/>
        </p:nvSpPr>
        <p:spPr>
          <a:xfrm>
            <a:off x="322689" y="5576582"/>
            <a:ext cx="2048945" cy="447635"/>
          </a:xfrm>
          <a:prstGeom prst="horizontalScroll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D7BEFA82-C240-C4A0-A6A3-B7E64BD60519}"/>
              </a:ext>
            </a:extLst>
          </p:cNvPr>
          <p:cNvSpPr/>
          <p:nvPr/>
        </p:nvSpPr>
        <p:spPr>
          <a:xfrm>
            <a:off x="323783" y="4245312"/>
            <a:ext cx="2048945" cy="447635"/>
          </a:xfrm>
          <a:prstGeom prst="horizontalScroll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32F2D11-B2EC-6B23-BF7D-8272AC3FE10E}"/>
              </a:ext>
            </a:extLst>
          </p:cNvPr>
          <p:cNvSpPr txBox="1"/>
          <p:nvPr/>
        </p:nvSpPr>
        <p:spPr>
          <a:xfrm>
            <a:off x="829694" y="2825278"/>
            <a:ext cx="1014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latin typeface="KG Sorry Not Sorry" panose="02000506000000020004" pitchFamily="2" charset="0"/>
                <a:ea typeface="Georgia Belle" panose="02000603000000000000" pitchFamily="2" charset="0"/>
              </a:rPr>
              <a:t>horaires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8CD5B0-420C-C5F7-3BC2-8D5A25723D97}"/>
              </a:ext>
            </a:extLst>
          </p:cNvPr>
          <p:cNvSpPr txBox="1"/>
          <p:nvPr/>
        </p:nvSpPr>
        <p:spPr>
          <a:xfrm>
            <a:off x="790561" y="5600344"/>
            <a:ext cx="1042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latin typeface="KG Sorry Not Sorry" panose="02000506000000020004" pitchFamily="2" charset="0"/>
                <a:ea typeface="Georgia Belle" panose="02000603000000000000" pitchFamily="2" charset="0"/>
              </a:rPr>
              <a:t>vacances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9D84C68-57C3-796A-AB10-A0B3D76D5C6C}"/>
              </a:ext>
            </a:extLst>
          </p:cNvPr>
          <p:cNvSpPr txBox="1"/>
          <p:nvPr/>
        </p:nvSpPr>
        <p:spPr>
          <a:xfrm>
            <a:off x="521984" y="4280270"/>
            <a:ext cx="1696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latin typeface="KG Sorry Not Sorry" panose="02000506000000020004" pitchFamily="2" charset="0"/>
                <a:ea typeface="Georgia Belle" panose="02000603000000000000" pitchFamily="2" charset="0"/>
              </a:rPr>
              <a:t>Devoirs et suivi</a:t>
            </a: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7F1CDEB1-8DC7-0375-4550-7EBEFB525A3A}"/>
              </a:ext>
            </a:extLst>
          </p:cNvPr>
          <p:cNvGrpSpPr/>
          <p:nvPr/>
        </p:nvGrpSpPr>
        <p:grpSpPr>
          <a:xfrm>
            <a:off x="276936" y="-240991"/>
            <a:ext cx="5653349" cy="7827256"/>
            <a:chOff x="-3147746" y="-277448"/>
            <a:chExt cx="5625842" cy="7898823"/>
          </a:xfrm>
        </p:grpSpPr>
        <p:sp>
          <p:nvSpPr>
            <p:cNvPr id="77" name="Rectangle 9">
              <a:extLst>
                <a:ext uri="{FF2B5EF4-FFF2-40B4-BE49-F238E27FC236}">
                  <a16:creationId xmlns:a16="http://schemas.microsoft.com/office/drawing/2014/main" id="{0D0D2ADE-BBEC-4C12-E4C2-54B68940287C}"/>
                </a:ext>
              </a:extLst>
            </p:cNvPr>
            <p:cNvSpPr/>
            <p:nvPr/>
          </p:nvSpPr>
          <p:spPr>
            <a:xfrm>
              <a:off x="247829" y="4229840"/>
              <a:ext cx="1998541" cy="276485"/>
            </a:xfrm>
            <a:custGeom>
              <a:avLst/>
              <a:gdLst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893467 w 1893467"/>
                <a:gd name="connsiteY2" fmla="*/ 319087 h 319087"/>
                <a:gd name="connsiteX3" fmla="*/ 0 w 1893467"/>
                <a:gd name="connsiteY3" fmla="*/ 319087 h 319087"/>
                <a:gd name="connsiteX4" fmla="*/ 0 w 1893467"/>
                <a:gd name="connsiteY4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3467" h="319087">
                  <a:moveTo>
                    <a:pt x="0" y="0"/>
                  </a:moveTo>
                  <a:lnTo>
                    <a:pt x="1893467" y="0"/>
                  </a:lnTo>
                  <a:cubicBezTo>
                    <a:pt x="1768800" y="141288"/>
                    <a:pt x="1891782" y="-794"/>
                    <a:pt x="1767115" y="152400"/>
                  </a:cubicBezTo>
                  <a:cubicBezTo>
                    <a:pt x="1809232" y="207962"/>
                    <a:pt x="1810869" y="208756"/>
                    <a:pt x="1893467" y="319087"/>
                  </a:cubicBezTo>
                  <a:lnTo>
                    <a:pt x="0" y="3190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D8C81EB1-C664-B41A-3A22-FC1B25B823D9}"/>
                </a:ext>
              </a:extLst>
            </p:cNvPr>
            <p:cNvSpPr txBox="1"/>
            <p:nvPr/>
          </p:nvSpPr>
          <p:spPr>
            <a:xfrm>
              <a:off x="-3062519" y="2748298"/>
              <a:ext cx="2886488" cy="15840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sz="1400" b="1" u="sng" dirty="0">
                <a:cs typeface="Times New Roman" panose="02020603050405020304" pitchFamily="18" charset="0"/>
              </a:endParaRPr>
            </a:p>
            <a:p>
              <a:endParaRPr lang="fr-FR" sz="1400" b="1" u="sng" dirty="0">
                <a:cs typeface="Times New Roman" panose="02020603050405020304" pitchFamily="18" charset="0"/>
              </a:endParaRPr>
            </a:p>
            <a:p>
              <a:r>
                <a:rPr lang="fr-FR" sz="1400" b="1" u="sng" dirty="0">
                  <a:cs typeface="Times New Roman" panose="02020603050405020304" pitchFamily="18" charset="0"/>
                </a:rPr>
                <a:t>M</a:t>
              </a:r>
              <a:r>
                <a:rPr lang="fr-FR" sz="1400" b="1" u="sng" cap="small" dirty="0">
                  <a:cs typeface="Times New Roman" panose="02020603050405020304" pitchFamily="18" charset="0"/>
                </a:rPr>
                <a:t>atin </a:t>
              </a:r>
              <a:r>
                <a:rPr lang="fr-FR" sz="1400" b="1" u="sng" dirty="0">
                  <a:cs typeface="Times New Roman" panose="02020603050405020304" pitchFamily="18" charset="0"/>
                </a:rPr>
                <a:t>:</a:t>
              </a:r>
              <a:r>
                <a:rPr lang="fr-FR" sz="1400" b="1" dirty="0">
                  <a:cs typeface="Times New Roman" panose="02020603050405020304" pitchFamily="18" charset="0"/>
                </a:rPr>
                <a:t> </a:t>
              </a:r>
              <a:r>
                <a:rPr lang="fr-FR" sz="1400" dirty="0">
                  <a:cs typeface="Times New Roman" panose="02020603050405020304" pitchFamily="18" charset="0"/>
                </a:rPr>
                <a:t>Accueil : 8h20</a:t>
              </a:r>
            </a:p>
            <a:p>
              <a:r>
                <a:rPr lang="fr-FR" sz="1400" dirty="0">
                  <a:cs typeface="Times New Roman" panose="02020603050405020304" pitchFamily="18" charset="0"/>
                </a:rPr>
                <a:t>Classe : 8h30 – 11h30</a:t>
              </a:r>
            </a:p>
            <a:p>
              <a:r>
                <a:rPr lang="fr-FR" sz="1400" b="1" u="sng" dirty="0">
                  <a:cs typeface="Times New Roman" panose="02020603050405020304" pitchFamily="18" charset="0"/>
                </a:rPr>
                <a:t>A</a:t>
              </a:r>
              <a:r>
                <a:rPr lang="fr-FR" sz="1400" b="1" u="sng" cap="small" dirty="0">
                  <a:cs typeface="Times New Roman" panose="02020603050405020304" pitchFamily="18" charset="0"/>
                </a:rPr>
                <a:t>près-Midi</a:t>
              </a:r>
              <a:r>
                <a:rPr lang="fr-FR" sz="1400" b="1" u="sng" dirty="0">
                  <a:cs typeface="Times New Roman" panose="02020603050405020304" pitchFamily="18" charset="0"/>
                </a:rPr>
                <a:t> :</a:t>
              </a:r>
              <a:r>
                <a:rPr lang="fr-FR" sz="1400" b="1" dirty="0">
                  <a:cs typeface="Times New Roman" panose="02020603050405020304" pitchFamily="18" charset="0"/>
                </a:rPr>
                <a:t> </a:t>
              </a:r>
              <a:r>
                <a:rPr lang="fr-FR" sz="1400" dirty="0">
                  <a:cs typeface="Times New Roman" panose="02020603050405020304" pitchFamily="18" charset="0"/>
                </a:rPr>
                <a:t>Accueil : 13h05</a:t>
              </a:r>
            </a:p>
            <a:p>
              <a:r>
                <a:rPr lang="fr-FR" sz="1400" dirty="0">
                  <a:cs typeface="Times New Roman" panose="02020603050405020304" pitchFamily="18" charset="0"/>
                </a:rPr>
                <a:t>Classe : 13h15 - 16h15</a:t>
              </a:r>
            </a:p>
            <a:p>
              <a:r>
                <a:rPr lang="fr-FR" sz="1200" b="1" i="1" dirty="0">
                  <a:cs typeface="Times New Roman" panose="02020603050405020304" pitchFamily="18" charset="0"/>
                </a:rPr>
                <a:t>Merci de veiller au respect de ces horaires</a:t>
              </a:r>
              <a:r>
                <a:rPr lang="fr-FR" sz="12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33" name="ZoneTexte 132">
              <a:extLst>
                <a:ext uri="{FF2B5EF4-FFF2-40B4-BE49-F238E27FC236}">
                  <a16:creationId xmlns:a16="http://schemas.microsoft.com/office/drawing/2014/main" id="{D0B14B8C-5543-BD95-C81E-CB1DA822C172}"/>
                </a:ext>
              </a:extLst>
            </p:cNvPr>
            <p:cNvSpPr txBox="1"/>
            <p:nvPr/>
          </p:nvSpPr>
          <p:spPr>
            <a:xfrm>
              <a:off x="1018166" y="-277448"/>
              <a:ext cx="1459930" cy="10249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6000" dirty="0">
                  <a:solidFill>
                    <a:schemeClr val="bg1"/>
                  </a:solidFill>
                  <a:latin typeface="KG Defying Gravity" panose="02000000000000000000" pitchFamily="2" charset="0"/>
                </a:rPr>
                <a:t>MEMO</a:t>
              </a: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342B159A-E453-71C5-C955-388D4E55DEA7}"/>
                </a:ext>
              </a:extLst>
            </p:cNvPr>
            <p:cNvSpPr txBox="1"/>
            <p:nvPr/>
          </p:nvSpPr>
          <p:spPr>
            <a:xfrm>
              <a:off x="-3147746" y="4631756"/>
              <a:ext cx="3096147" cy="1024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50" dirty="0">
                  <a:cs typeface="Times New Roman" panose="02020603050405020304" pitchFamily="18" charset="0"/>
                </a:rPr>
                <a:t>- Il y aura </a:t>
              </a:r>
              <a:r>
                <a:rPr lang="fr-FR" sz="1350" u="sng" dirty="0">
                  <a:cs typeface="Times New Roman" panose="02020603050405020304" pitchFamily="18" charset="0"/>
                </a:rPr>
                <a:t>des devoirs tous les soirs</a:t>
              </a:r>
              <a:r>
                <a:rPr lang="fr-FR" sz="1350" dirty="0">
                  <a:cs typeface="Times New Roman" panose="02020603050405020304" pitchFamily="18" charset="0"/>
                </a:rPr>
                <a:t>, votre enfant a besoin de vous pour les faire. </a:t>
              </a:r>
            </a:p>
            <a:p>
              <a:endParaRPr lang="fr-FR" sz="300" dirty="0">
                <a:cs typeface="Times New Roman" panose="02020603050405020304" pitchFamily="18" charset="0"/>
              </a:endParaRPr>
            </a:p>
            <a:p>
              <a:r>
                <a:rPr lang="fr-FR" sz="1350" dirty="0">
                  <a:cs typeface="Times New Roman" panose="02020603050405020304" pitchFamily="18" charset="0"/>
                </a:rPr>
                <a:t>- Merci de vérifier cartables et cahiers.</a:t>
              </a:r>
            </a:p>
            <a:p>
              <a:endParaRPr lang="fr-FR" sz="300" dirty="0">
                <a:cs typeface="Times New Roman" panose="02020603050405020304" pitchFamily="18" charset="0"/>
              </a:endParaRPr>
            </a:p>
            <a:p>
              <a:r>
                <a:rPr lang="fr-FR" sz="1350" dirty="0">
                  <a:cs typeface="Times New Roman" panose="02020603050405020304" pitchFamily="18" charset="0"/>
                </a:rPr>
                <a:t>- </a:t>
              </a:r>
              <a:r>
                <a:rPr lang="fr-FR" sz="1350" u="sng" dirty="0">
                  <a:cs typeface="Times New Roman" panose="02020603050405020304" pitchFamily="18" charset="0"/>
                </a:rPr>
                <a:t>CLASSE DEHORS</a:t>
              </a:r>
              <a:r>
                <a:rPr lang="fr-FR" sz="1350" dirty="0">
                  <a:cs typeface="Times New Roman" panose="02020603050405020304" pitchFamily="18" charset="0"/>
                </a:rPr>
                <a:t> tous les </a:t>
              </a:r>
              <a:r>
                <a:rPr lang="fr-FR" sz="1350" b="1" dirty="0">
                  <a:cs typeface="Times New Roman" panose="02020603050405020304" pitchFamily="18" charset="0"/>
                </a:rPr>
                <a:t>jeudis</a:t>
              </a:r>
              <a:r>
                <a:rPr lang="fr-FR" sz="1350" dirty="0">
                  <a:cs typeface="Times New Roman" panose="02020603050405020304" pitchFamily="18" charset="0"/>
                </a:rPr>
                <a:t>.</a:t>
              </a:r>
              <a:endParaRPr lang="fr-FR" sz="1350" u="sng" dirty="0">
                <a:cs typeface="Times New Roman" panose="02020603050405020304" pitchFamily="18" charset="0"/>
              </a:endParaRPr>
            </a:p>
          </p:txBody>
        </p:sp>
        <p:sp>
          <p:nvSpPr>
            <p:cNvPr id="136" name="Rectangle 9">
              <a:extLst>
                <a:ext uri="{FF2B5EF4-FFF2-40B4-BE49-F238E27FC236}">
                  <a16:creationId xmlns:a16="http://schemas.microsoft.com/office/drawing/2014/main" id="{F5ABAEE7-0533-261D-B162-FAC06EE24D29}"/>
                </a:ext>
              </a:extLst>
            </p:cNvPr>
            <p:cNvSpPr/>
            <p:nvPr/>
          </p:nvSpPr>
          <p:spPr>
            <a:xfrm>
              <a:off x="282665" y="5772432"/>
              <a:ext cx="1893467" cy="268783"/>
            </a:xfrm>
            <a:custGeom>
              <a:avLst/>
              <a:gdLst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893467 w 1893467"/>
                <a:gd name="connsiteY2" fmla="*/ 319087 h 319087"/>
                <a:gd name="connsiteX3" fmla="*/ 0 w 1893467"/>
                <a:gd name="connsiteY3" fmla="*/ 319087 h 319087"/>
                <a:gd name="connsiteX4" fmla="*/ 0 w 1893467"/>
                <a:gd name="connsiteY4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3467" h="319087">
                  <a:moveTo>
                    <a:pt x="0" y="0"/>
                  </a:moveTo>
                  <a:lnTo>
                    <a:pt x="1893467" y="0"/>
                  </a:lnTo>
                  <a:cubicBezTo>
                    <a:pt x="1768800" y="141288"/>
                    <a:pt x="1891782" y="-794"/>
                    <a:pt x="1767115" y="152400"/>
                  </a:cubicBezTo>
                  <a:cubicBezTo>
                    <a:pt x="1809232" y="207962"/>
                    <a:pt x="1810869" y="208756"/>
                    <a:pt x="1893467" y="319087"/>
                  </a:cubicBezTo>
                  <a:lnTo>
                    <a:pt x="0" y="3190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8" name="ZoneTexte 137">
              <a:extLst>
                <a:ext uri="{FF2B5EF4-FFF2-40B4-BE49-F238E27FC236}">
                  <a16:creationId xmlns:a16="http://schemas.microsoft.com/office/drawing/2014/main" id="{F29F3389-BC19-F346-7738-5245AE33855C}"/>
                </a:ext>
              </a:extLst>
            </p:cNvPr>
            <p:cNvSpPr txBox="1"/>
            <p:nvPr/>
          </p:nvSpPr>
          <p:spPr>
            <a:xfrm>
              <a:off x="-2986755" y="6006304"/>
              <a:ext cx="2515381" cy="16150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u="sng" dirty="0">
                  <a:cs typeface="Times New Roman" panose="02020603050405020304" pitchFamily="18" charset="0"/>
                </a:rPr>
                <a:t>TOUSSAINT</a:t>
              </a:r>
              <a:r>
                <a:rPr lang="fr-FR" sz="1400" b="1" u="sng" cap="small" dirty="0">
                  <a:cs typeface="Times New Roman" panose="02020603050405020304" pitchFamily="18" charset="0"/>
                </a:rPr>
                <a:t> </a:t>
              </a:r>
              <a:r>
                <a:rPr lang="fr-FR" sz="1400" b="1" u="sng" dirty="0">
                  <a:cs typeface="Times New Roman" panose="02020603050405020304" pitchFamily="18" charset="0"/>
                </a:rPr>
                <a:t>:</a:t>
              </a:r>
              <a:r>
                <a:rPr lang="fr-FR" sz="1400" dirty="0">
                  <a:cs typeface="Times New Roman" panose="02020603050405020304" pitchFamily="18" charset="0"/>
                </a:rPr>
                <a:t> du 21/10 au 05/11</a:t>
              </a:r>
            </a:p>
            <a:p>
              <a:r>
                <a:rPr lang="fr-FR" sz="1400" b="1" u="sng" cap="small" dirty="0">
                  <a:cs typeface="Times New Roman" panose="02020603050405020304" pitchFamily="18" charset="0"/>
                </a:rPr>
                <a:t>NOËL </a:t>
              </a:r>
              <a:r>
                <a:rPr lang="fr-FR" sz="1400" b="1" u="sng" dirty="0">
                  <a:cs typeface="Times New Roman" panose="02020603050405020304" pitchFamily="18" charset="0"/>
                </a:rPr>
                <a:t>:</a:t>
              </a:r>
              <a:r>
                <a:rPr lang="fr-FR" sz="1400" dirty="0">
                  <a:cs typeface="Times New Roman" panose="02020603050405020304" pitchFamily="18" charset="0"/>
                </a:rPr>
                <a:t> du 23/12 au 07/01</a:t>
              </a:r>
            </a:p>
            <a:p>
              <a:r>
                <a:rPr lang="fr-FR" sz="1400" b="1" u="sng" cap="small" dirty="0">
                  <a:cs typeface="Times New Roman" panose="02020603050405020304" pitchFamily="18" charset="0"/>
                </a:rPr>
                <a:t>HIVER </a:t>
              </a:r>
              <a:r>
                <a:rPr lang="fr-FR" sz="1400" b="1" u="sng" dirty="0">
                  <a:cs typeface="Times New Roman" panose="02020603050405020304" pitchFamily="18" charset="0"/>
                </a:rPr>
                <a:t>:</a:t>
              </a:r>
              <a:r>
                <a:rPr lang="fr-FR" sz="1400" dirty="0">
                  <a:cs typeface="Times New Roman" panose="02020603050405020304" pitchFamily="18" charset="0"/>
                </a:rPr>
                <a:t> du 17/02 au 04/03</a:t>
              </a:r>
            </a:p>
            <a:p>
              <a:r>
                <a:rPr lang="fr-FR" sz="1400" b="1" u="sng" cap="small" dirty="0">
                  <a:cs typeface="Times New Roman" panose="02020603050405020304" pitchFamily="18" charset="0"/>
                </a:rPr>
                <a:t>PRINTEMPS </a:t>
              </a:r>
              <a:r>
                <a:rPr lang="fr-FR" sz="1400" b="1" u="sng" dirty="0">
                  <a:cs typeface="Times New Roman" panose="02020603050405020304" pitchFamily="18" charset="0"/>
                </a:rPr>
                <a:t>:</a:t>
              </a:r>
              <a:r>
                <a:rPr lang="fr-FR" sz="1400" dirty="0">
                  <a:cs typeface="Times New Roman" panose="02020603050405020304" pitchFamily="18" charset="0"/>
                </a:rPr>
                <a:t> du 13/04 au 29/04</a:t>
              </a:r>
            </a:p>
            <a:p>
              <a:r>
                <a:rPr lang="fr-FR" sz="1400" b="1" u="sng" cap="small" dirty="0">
                  <a:cs typeface="Times New Roman" panose="02020603050405020304" pitchFamily="18" charset="0"/>
                </a:rPr>
                <a:t>ASCENSION </a:t>
              </a:r>
              <a:r>
                <a:rPr lang="fr-FR" sz="1400" b="1" u="sng" dirty="0">
                  <a:cs typeface="Times New Roman" panose="02020603050405020304" pitchFamily="18" charset="0"/>
                </a:rPr>
                <a:t>:</a:t>
              </a:r>
              <a:r>
                <a:rPr lang="fr-FR" sz="1400" dirty="0">
                  <a:cs typeface="Times New Roman" panose="02020603050405020304" pitchFamily="18" charset="0"/>
                </a:rPr>
                <a:t> du 09/05 au 12/05</a:t>
              </a:r>
            </a:p>
            <a:p>
              <a:r>
                <a:rPr lang="fr-FR" sz="1400" b="1" u="sng" cap="small" dirty="0">
                  <a:cs typeface="Times New Roman" panose="02020603050405020304" pitchFamily="18" charset="0"/>
                </a:rPr>
                <a:t>ETE </a:t>
              </a:r>
              <a:r>
                <a:rPr lang="fr-FR" sz="1400" b="1" u="sng" dirty="0">
                  <a:cs typeface="Times New Roman" panose="02020603050405020304" pitchFamily="18" charset="0"/>
                </a:rPr>
                <a:t>:</a:t>
              </a:r>
              <a:r>
                <a:rPr lang="fr-FR" sz="1400" dirty="0">
                  <a:cs typeface="Times New Roman" panose="02020603050405020304" pitchFamily="18" charset="0"/>
                </a:rPr>
                <a:t> début le 06/07</a:t>
              </a:r>
            </a:p>
            <a:p>
              <a:endParaRPr lang="fr-FR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20B16443-0DD2-FE45-1824-83DC47F5DD7A}"/>
                </a:ext>
              </a:extLst>
            </p:cNvPr>
            <p:cNvSpPr txBox="1"/>
            <p:nvPr/>
          </p:nvSpPr>
          <p:spPr>
            <a:xfrm>
              <a:off x="-3066546" y="1424633"/>
              <a:ext cx="1966886" cy="1459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i="1" dirty="0">
                  <a:cs typeface="Times New Roman" panose="02020603050405020304" pitchFamily="18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Contacter la </a:t>
              </a:r>
              <a:r>
                <a:rPr lang="fr-FR" sz="1400" i="1" dirty="0">
                  <a:cs typeface="Times New Roman" panose="02020603050405020304" pitchFamily="18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maitresse</a:t>
              </a:r>
              <a:r>
                <a:rPr lang="fr-FR" sz="1400" i="1" dirty="0">
                  <a:cs typeface="Times New Roman" panose="02020603050405020304" pitchFamily="18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cs typeface="Times New Roman" panose="02020603050405020304" pitchFamily="18" charset="0"/>
                </a:rPr>
                <a:t>- par téléphone : 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endParaRPr lang="en-US" sz="200" dirty="0">
                <a:solidFill>
                  <a:srgbClr val="A6A6A6"/>
                </a:solidFill>
                <a:effectLst/>
                <a:ea typeface="Times New Roman" panose="02020603050405020304" pitchFamily="18" charset="0"/>
              </a:endParaRPr>
            </a:p>
            <a:p>
              <a:r>
                <a:rPr lang="fr-FR" sz="1400" dirty="0">
                  <a:cs typeface="Times New Roman" panose="02020603050405020304" pitchFamily="18" charset="0"/>
                </a:rPr>
                <a:t>- via le cahier de liaison</a:t>
              </a:r>
            </a:p>
            <a:p>
              <a:endParaRPr lang="fr-FR" sz="200" dirty="0">
                <a:cs typeface="Times New Roman" panose="02020603050405020304" pitchFamily="18" charset="0"/>
              </a:endParaRPr>
            </a:p>
            <a:p>
              <a:r>
                <a:rPr lang="fr-FR" sz="1400" i="1" u="sng" dirty="0" err="1">
                  <a:cs typeface="Times New Roman" panose="02020603050405020304" pitchFamily="18" charset="0"/>
                </a:rPr>
                <a:t>Educartable</a:t>
              </a:r>
              <a:r>
                <a:rPr lang="fr-FR" sz="1400" i="1" u="sng" dirty="0">
                  <a:cs typeface="Times New Roman" panose="02020603050405020304" pitchFamily="18" charset="0"/>
                </a:rPr>
                <a:t> :</a:t>
              </a:r>
              <a:r>
                <a:rPr lang="fr-FR" sz="1400" i="1" dirty="0">
                  <a:cs typeface="Times New Roman" panose="02020603050405020304" pitchFamily="18" charset="0"/>
                </a:rPr>
                <a:t> </a:t>
              </a:r>
              <a:r>
                <a:rPr lang="fr-FR" sz="1400" dirty="0">
                  <a:cs typeface="Times New Roman" panose="02020603050405020304" pitchFamily="18" charset="0"/>
                </a:rPr>
                <a:t>site </a:t>
              </a:r>
            </a:p>
            <a:p>
              <a:r>
                <a:rPr lang="fr-FR" sz="1400" dirty="0"/>
                <a:t>Identifiant : </a:t>
              </a:r>
            </a:p>
            <a:p>
              <a:r>
                <a:rPr lang="fr-FR" sz="1400" dirty="0">
                  <a:cs typeface="Times New Roman" panose="02020603050405020304" pitchFamily="18" charset="0"/>
                </a:rPr>
                <a:t>Mot de passe :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A5FA462-9980-BB36-0041-8D62E4AC31A4}"/>
              </a:ext>
            </a:extLst>
          </p:cNvPr>
          <p:cNvGrpSpPr/>
          <p:nvPr/>
        </p:nvGrpSpPr>
        <p:grpSpPr>
          <a:xfrm>
            <a:off x="3724004" y="106991"/>
            <a:ext cx="3432381" cy="7264676"/>
            <a:chOff x="247829" y="0"/>
            <a:chExt cx="3145558" cy="753404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035CAAE-04FA-6752-EA72-0B528FE8C1A2}"/>
                </a:ext>
              </a:extLst>
            </p:cNvPr>
            <p:cNvSpPr/>
            <p:nvPr/>
          </p:nvSpPr>
          <p:spPr>
            <a:xfrm>
              <a:off x="282665" y="5718794"/>
              <a:ext cx="2960914" cy="1815248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C8D9C14C-F250-83B3-FFD8-05518AC3E42E}"/>
                </a:ext>
              </a:extLst>
            </p:cNvPr>
            <p:cNvSpPr/>
            <p:nvPr/>
          </p:nvSpPr>
          <p:spPr>
            <a:xfrm>
              <a:off x="247829" y="4229840"/>
              <a:ext cx="1998541" cy="276485"/>
            </a:xfrm>
            <a:custGeom>
              <a:avLst/>
              <a:gdLst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893467 w 1893467"/>
                <a:gd name="connsiteY2" fmla="*/ 319087 h 319087"/>
                <a:gd name="connsiteX3" fmla="*/ 0 w 1893467"/>
                <a:gd name="connsiteY3" fmla="*/ 319087 h 319087"/>
                <a:gd name="connsiteX4" fmla="*/ 0 w 1893467"/>
                <a:gd name="connsiteY4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3467" h="319087">
                  <a:moveTo>
                    <a:pt x="0" y="0"/>
                  </a:moveTo>
                  <a:lnTo>
                    <a:pt x="1893467" y="0"/>
                  </a:lnTo>
                  <a:cubicBezTo>
                    <a:pt x="1768800" y="141288"/>
                    <a:pt x="1891782" y="-794"/>
                    <a:pt x="1767115" y="152400"/>
                  </a:cubicBezTo>
                  <a:cubicBezTo>
                    <a:pt x="1809232" y="207962"/>
                    <a:pt x="1810869" y="208756"/>
                    <a:pt x="1893467" y="319087"/>
                  </a:cubicBezTo>
                  <a:lnTo>
                    <a:pt x="0" y="3190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0137BDB-BBBE-7712-7387-9E9D8538410A}"/>
                </a:ext>
              </a:extLst>
            </p:cNvPr>
            <p:cNvSpPr/>
            <p:nvPr/>
          </p:nvSpPr>
          <p:spPr>
            <a:xfrm>
              <a:off x="290284" y="0"/>
              <a:ext cx="2960915" cy="1626353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8CED0F4-52CE-922E-A60A-463225D06FA9}"/>
                </a:ext>
              </a:extLst>
            </p:cNvPr>
            <p:cNvSpPr/>
            <p:nvPr/>
          </p:nvSpPr>
          <p:spPr>
            <a:xfrm>
              <a:off x="290284" y="1103412"/>
              <a:ext cx="2960914" cy="1977428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715F217-CBA3-AD0C-08E2-1A68175F6B54}"/>
                </a:ext>
              </a:extLst>
            </p:cNvPr>
            <p:cNvSpPr/>
            <p:nvPr/>
          </p:nvSpPr>
          <p:spPr>
            <a:xfrm>
              <a:off x="270648" y="2853824"/>
              <a:ext cx="2960914" cy="1586980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9">
              <a:extLst>
                <a:ext uri="{FF2B5EF4-FFF2-40B4-BE49-F238E27FC236}">
                  <a16:creationId xmlns:a16="http://schemas.microsoft.com/office/drawing/2014/main" id="{71F45D49-F62F-9AF7-B22D-B2CCDA9BFC94}"/>
                </a:ext>
              </a:extLst>
            </p:cNvPr>
            <p:cNvSpPr/>
            <p:nvPr/>
          </p:nvSpPr>
          <p:spPr>
            <a:xfrm>
              <a:off x="351898" y="1004120"/>
              <a:ext cx="1877727" cy="464233"/>
            </a:xfrm>
            <a:prstGeom prst="horizontalScroll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A22546E4-5BB7-5E2E-35CC-1388F6B09B65}"/>
                </a:ext>
              </a:extLst>
            </p:cNvPr>
            <p:cNvSpPr txBox="1"/>
            <p:nvPr/>
          </p:nvSpPr>
          <p:spPr>
            <a:xfrm>
              <a:off x="456647" y="297876"/>
              <a:ext cx="2936740" cy="6995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500" dirty="0">
                  <a:latin typeface="Doodle Gum" panose="03000600000000000000" pitchFamily="66" charset="0"/>
                </a:rPr>
                <a:t>MEMO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0F4E4B7-F300-52FA-2D5E-D37E6BB6FC2A}"/>
                </a:ext>
              </a:extLst>
            </p:cNvPr>
            <p:cNvSpPr txBox="1"/>
            <p:nvPr/>
          </p:nvSpPr>
          <p:spPr>
            <a:xfrm>
              <a:off x="659621" y="1036586"/>
              <a:ext cx="1301460" cy="414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>
                  <a:latin typeface="KG Sorry Not Sorry" panose="02000506000000020004" pitchFamily="2" charset="0"/>
                  <a:ea typeface="Georgia Belle" panose="02000603000000000000" pitchFamily="2" charset="0"/>
                </a:rPr>
                <a:t>COMMUNIQUER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38C66BF-B997-E0A3-7F09-1B2D314A67F6}"/>
                </a:ext>
              </a:extLst>
            </p:cNvPr>
            <p:cNvSpPr/>
            <p:nvPr/>
          </p:nvSpPr>
          <p:spPr>
            <a:xfrm>
              <a:off x="290286" y="0"/>
              <a:ext cx="2960914" cy="753404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0364474-B174-90A1-03F5-F676F68F5556}"/>
              </a:ext>
            </a:extLst>
          </p:cNvPr>
          <p:cNvSpPr/>
          <p:nvPr/>
        </p:nvSpPr>
        <p:spPr>
          <a:xfrm>
            <a:off x="3811859" y="4303943"/>
            <a:ext cx="3167946" cy="136896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9">
            <a:extLst>
              <a:ext uri="{FF2B5EF4-FFF2-40B4-BE49-F238E27FC236}">
                <a16:creationId xmlns:a16="http://schemas.microsoft.com/office/drawing/2014/main" id="{BB26513A-EE20-0ADB-FE3B-90F75EF77215}"/>
              </a:ext>
            </a:extLst>
          </p:cNvPr>
          <p:cNvSpPr/>
          <p:nvPr/>
        </p:nvSpPr>
        <p:spPr>
          <a:xfrm>
            <a:off x="3827556" y="2779760"/>
            <a:ext cx="2048945" cy="447635"/>
          </a:xfrm>
          <a:prstGeom prst="horizontalScroll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9">
            <a:extLst>
              <a:ext uri="{FF2B5EF4-FFF2-40B4-BE49-F238E27FC236}">
                <a16:creationId xmlns:a16="http://schemas.microsoft.com/office/drawing/2014/main" id="{4598390A-8FE4-92F3-2246-FAD9750CB59B}"/>
              </a:ext>
            </a:extLst>
          </p:cNvPr>
          <p:cNvSpPr/>
          <p:nvPr/>
        </p:nvSpPr>
        <p:spPr>
          <a:xfrm>
            <a:off x="3835838" y="5576582"/>
            <a:ext cx="2048945" cy="447635"/>
          </a:xfrm>
          <a:prstGeom prst="horizontalScroll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7F8B573A-1005-1927-C6A2-940B7A87327C}"/>
              </a:ext>
            </a:extLst>
          </p:cNvPr>
          <p:cNvSpPr/>
          <p:nvPr/>
        </p:nvSpPr>
        <p:spPr>
          <a:xfrm>
            <a:off x="3836932" y="4245312"/>
            <a:ext cx="2048945" cy="447635"/>
          </a:xfrm>
          <a:prstGeom prst="horizontalScroll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55D920F-AA9D-ED17-1AA4-6D44747854A8}"/>
              </a:ext>
            </a:extLst>
          </p:cNvPr>
          <p:cNvSpPr txBox="1"/>
          <p:nvPr/>
        </p:nvSpPr>
        <p:spPr>
          <a:xfrm>
            <a:off x="4342843" y="2825278"/>
            <a:ext cx="1014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latin typeface="KG Sorry Not Sorry" panose="02000506000000020004" pitchFamily="2" charset="0"/>
                <a:ea typeface="Georgia Belle" panose="02000603000000000000" pitchFamily="2" charset="0"/>
              </a:rPr>
              <a:t>horaires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3A746D-BFCC-4939-ABDA-65A73429676E}"/>
              </a:ext>
            </a:extLst>
          </p:cNvPr>
          <p:cNvSpPr txBox="1"/>
          <p:nvPr/>
        </p:nvSpPr>
        <p:spPr>
          <a:xfrm>
            <a:off x="4303710" y="5600344"/>
            <a:ext cx="1042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latin typeface="KG Sorry Not Sorry" panose="02000506000000020004" pitchFamily="2" charset="0"/>
                <a:ea typeface="Georgia Belle" panose="02000603000000000000" pitchFamily="2" charset="0"/>
              </a:rPr>
              <a:t>vacances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4AF3F70-B37F-B30A-1330-D9E7C5E6FCA5}"/>
              </a:ext>
            </a:extLst>
          </p:cNvPr>
          <p:cNvSpPr txBox="1"/>
          <p:nvPr/>
        </p:nvSpPr>
        <p:spPr>
          <a:xfrm>
            <a:off x="4035133" y="4280270"/>
            <a:ext cx="1696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latin typeface="KG Sorry Not Sorry" panose="02000506000000020004" pitchFamily="2" charset="0"/>
                <a:ea typeface="Georgia Belle" panose="02000603000000000000" pitchFamily="2" charset="0"/>
              </a:rPr>
              <a:t>Devoirs et suivi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18629752-28A3-89FB-5679-B1C77470805C}"/>
              </a:ext>
            </a:extLst>
          </p:cNvPr>
          <p:cNvGrpSpPr/>
          <p:nvPr/>
        </p:nvGrpSpPr>
        <p:grpSpPr>
          <a:xfrm>
            <a:off x="7199432" y="106991"/>
            <a:ext cx="3432381" cy="7264676"/>
            <a:chOff x="247829" y="0"/>
            <a:chExt cx="3145558" cy="7534042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A872D6B-5E76-94AC-0021-D55ED68CC26F}"/>
                </a:ext>
              </a:extLst>
            </p:cNvPr>
            <p:cNvSpPr/>
            <p:nvPr/>
          </p:nvSpPr>
          <p:spPr>
            <a:xfrm>
              <a:off x="282665" y="5718794"/>
              <a:ext cx="2960914" cy="1815248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9">
              <a:extLst>
                <a:ext uri="{FF2B5EF4-FFF2-40B4-BE49-F238E27FC236}">
                  <a16:creationId xmlns:a16="http://schemas.microsoft.com/office/drawing/2014/main" id="{9FD067E1-F43C-93F7-6F31-EE6FA85F2548}"/>
                </a:ext>
              </a:extLst>
            </p:cNvPr>
            <p:cNvSpPr/>
            <p:nvPr/>
          </p:nvSpPr>
          <p:spPr>
            <a:xfrm>
              <a:off x="247829" y="4229840"/>
              <a:ext cx="1998541" cy="276485"/>
            </a:xfrm>
            <a:custGeom>
              <a:avLst/>
              <a:gdLst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893467 w 1893467"/>
                <a:gd name="connsiteY2" fmla="*/ 319087 h 319087"/>
                <a:gd name="connsiteX3" fmla="*/ 0 w 1893467"/>
                <a:gd name="connsiteY3" fmla="*/ 319087 h 319087"/>
                <a:gd name="connsiteX4" fmla="*/ 0 w 1893467"/>
                <a:gd name="connsiteY4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  <a:gd name="connsiteX0" fmla="*/ 0 w 1893467"/>
                <a:gd name="connsiteY0" fmla="*/ 0 h 319087"/>
                <a:gd name="connsiteX1" fmla="*/ 1893467 w 1893467"/>
                <a:gd name="connsiteY1" fmla="*/ 0 h 319087"/>
                <a:gd name="connsiteX2" fmla="*/ 1767115 w 1893467"/>
                <a:gd name="connsiteY2" fmla="*/ 152400 h 319087"/>
                <a:gd name="connsiteX3" fmla="*/ 1893467 w 1893467"/>
                <a:gd name="connsiteY3" fmla="*/ 319087 h 319087"/>
                <a:gd name="connsiteX4" fmla="*/ 0 w 1893467"/>
                <a:gd name="connsiteY4" fmla="*/ 319087 h 319087"/>
                <a:gd name="connsiteX5" fmla="*/ 0 w 1893467"/>
                <a:gd name="connsiteY5" fmla="*/ 0 h 31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3467" h="319087">
                  <a:moveTo>
                    <a:pt x="0" y="0"/>
                  </a:moveTo>
                  <a:lnTo>
                    <a:pt x="1893467" y="0"/>
                  </a:lnTo>
                  <a:cubicBezTo>
                    <a:pt x="1768800" y="141288"/>
                    <a:pt x="1891782" y="-794"/>
                    <a:pt x="1767115" y="152400"/>
                  </a:cubicBezTo>
                  <a:cubicBezTo>
                    <a:pt x="1809232" y="207962"/>
                    <a:pt x="1810869" y="208756"/>
                    <a:pt x="1893467" y="319087"/>
                  </a:cubicBezTo>
                  <a:lnTo>
                    <a:pt x="0" y="3190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94B6E7E-3D77-B712-D522-D8DE4E4E2826}"/>
                </a:ext>
              </a:extLst>
            </p:cNvPr>
            <p:cNvSpPr/>
            <p:nvPr/>
          </p:nvSpPr>
          <p:spPr>
            <a:xfrm>
              <a:off x="290284" y="0"/>
              <a:ext cx="2960915" cy="1626353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E75D1BB-1648-208D-6F6C-6BC6AA81DD53}"/>
                </a:ext>
              </a:extLst>
            </p:cNvPr>
            <p:cNvSpPr/>
            <p:nvPr/>
          </p:nvSpPr>
          <p:spPr>
            <a:xfrm>
              <a:off x="290284" y="1103412"/>
              <a:ext cx="2960914" cy="1977428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2F66E2C-0B58-1A38-F5D5-29C56F1D1795}"/>
                </a:ext>
              </a:extLst>
            </p:cNvPr>
            <p:cNvSpPr/>
            <p:nvPr/>
          </p:nvSpPr>
          <p:spPr>
            <a:xfrm>
              <a:off x="270648" y="2853824"/>
              <a:ext cx="2960914" cy="1586980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8" name="Rectangle 9">
              <a:extLst>
                <a:ext uri="{FF2B5EF4-FFF2-40B4-BE49-F238E27FC236}">
                  <a16:creationId xmlns:a16="http://schemas.microsoft.com/office/drawing/2014/main" id="{1AB36478-9851-2C5A-E7A8-DB4DB416A795}"/>
                </a:ext>
              </a:extLst>
            </p:cNvPr>
            <p:cNvSpPr/>
            <p:nvPr/>
          </p:nvSpPr>
          <p:spPr>
            <a:xfrm>
              <a:off x="351898" y="1004120"/>
              <a:ext cx="1877727" cy="464233"/>
            </a:xfrm>
            <a:prstGeom prst="horizontalScroll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C957599D-54AF-0C3C-64EF-C7D89928D8FF}"/>
                </a:ext>
              </a:extLst>
            </p:cNvPr>
            <p:cNvSpPr txBox="1"/>
            <p:nvPr/>
          </p:nvSpPr>
          <p:spPr>
            <a:xfrm>
              <a:off x="456647" y="297876"/>
              <a:ext cx="2936740" cy="6995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500" dirty="0">
                  <a:latin typeface="Doodle Gum" panose="03000600000000000000" pitchFamily="66" charset="0"/>
                </a:rPr>
                <a:t>MEMO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3877DB8-2B11-9F21-F63B-677D80B90D6F}"/>
                </a:ext>
              </a:extLst>
            </p:cNvPr>
            <p:cNvSpPr txBox="1"/>
            <p:nvPr/>
          </p:nvSpPr>
          <p:spPr>
            <a:xfrm>
              <a:off x="659621" y="1036586"/>
              <a:ext cx="1301460" cy="414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>
                  <a:latin typeface="KG Sorry Not Sorry" panose="02000506000000020004" pitchFamily="2" charset="0"/>
                  <a:ea typeface="Georgia Belle" panose="02000603000000000000" pitchFamily="2" charset="0"/>
                </a:rPr>
                <a:t>COMMUNIQUER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24C3286-3DEF-7766-55A3-FDD6DE6C9F35}"/>
                </a:ext>
              </a:extLst>
            </p:cNvPr>
            <p:cNvSpPr/>
            <p:nvPr/>
          </p:nvSpPr>
          <p:spPr>
            <a:xfrm>
              <a:off x="290286" y="0"/>
              <a:ext cx="2960914" cy="753404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B477F170-F28A-854A-BB08-5BDB8DDF3772}"/>
              </a:ext>
            </a:extLst>
          </p:cNvPr>
          <p:cNvSpPr/>
          <p:nvPr/>
        </p:nvSpPr>
        <p:spPr>
          <a:xfrm>
            <a:off x="7287287" y="4303943"/>
            <a:ext cx="3167946" cy="136896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9">
            <a:extLst>
              <a:ext uri="{FF2B5EF4-FFF2-40B4-BE49-F238E27FC236}">
                <a16:creationId xmlns:a16="http://schemas.microsoft.com/office/drawing/2014/main" id="{44D32B9A-CB2F-84CB-5971-49C48BA9F146}"/>
              </a:ext>
            </a:extLst>
          </p:cNvPr>
          <p:cNvSpPr/>
          <p:nvPr/>
        </p:nvSpPr>
        <p:spPr>
          <a:xfrm>
            <a:off x="7302984" y="2779760"/>
            <a:ext cx="2048945" cy="447635"/>
          </a:xfrm>
          <a:prstGeom prst="horizontalScroll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9">
            <a:extLst>
              <a:ext uri="{FF2B5EF4-FFF2-40B4-BE49-F238E27FC236}">
                <a16:creationId xmlns:a16="http://schemas.microsoft.com/office/drawing/2014/main" id="{9209F5FC-CE6E-724C-F12D-7B1BC73225C9}"/>
              </a:ext>
            </a:extLst>
          </p:cNvPr>
          <p:cNvSpPr/>
          <p:nvPr/>
        </p:nvSpPr>
        <p:spPr>
          <a:xfrm>
            <a:off x="7311266" y="5576582"/>
            <a:ext cx="2048945" cy="447635"/>
          </a:xfrm>
          <a:prstGeom prst="horizontalScroll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9">
            <a:extLst>
              <a:ext uri="{FF2B5EF4-FFF2-40B4-BE49-F238E27FC236}">
                <a16:creationId xmlns:a16="http://schemas.microsoft.com/office/drawing/2014/main" id="{E00F50E6-41D5-3600-9D12-5DB5CA932A29}"/>
              </a:ext>
            </a:extLst>
          </p:cNvPr>
          <p:cNvSpPr/>
          <p:nvPr/>
        </p:nvSpPr>
        <p:spPr>
          <a:xfrm>
            <a:off x="7312360" y="4245312"/>
            <a:ext cx="2048945" cy="447635"/>
          </a:xfrm>
          <a:prstGeom prst="horizontalScroll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6D6495F6-BC05-94B1-0845-568917F2D574}"/>
              </a:ext>
            </a:extLst>
          </p:cNvPr>
          <p:cNvSpPr txBox="1"/>
          <p:nvPr/>
        </p:nvSpPr>
        <p:spPr>
          <a:xfrm>
            <a:off x="7818271" y="2825278"/>
            <a:ext cx="1014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latin typeface="KG Sorry Not Sorry" panose="02000506000000020004" pitchFamily="2" charset="0"/>
                <a:ea typeface="Georgia Belle" panose="02000603000000000000" pitchFamily="2" charset="0"/>
              </a:rPr>
              <a:t>horaires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B9B7DDF3-752E-14D4-6E5B-B4616E54E3CC}"/>
              </a:ext>
            </a:extLst>
          </p:cNvPr>
          <p:cNvSpPr txBox="1"/>
          <p:nvPr/>
        </p:nvSpPr>
        <p:spPr>
          <a:xfrm>
            <a:off x="7779138" y="5600344"/>
            <a:ext cx="1042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latin typeface="KG Sorry Not Sorry" panose="02000506000000020004" pitchFamily="2" charset="0"/>
                <a:ea typeface="Georgia Belle" panose="02000603000000000000" pitchFamily="2" charset="0"/>
              </a:rPr>
              <a:t>vacances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528C1A74-24A3-D85C-51AC-311A06D540D5}"/>
              </a:ext>
            </a:extLst>
          </p:cNvPr>
          <p:cNvSpPr txBox="1"/>
          <p:nvPr/>
        </p:nvSpPr>
        <p:spPr>
          <a:xfrm>
            <a:off x="7510561" y="4280270"/>
            <a:ext cx="1696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latin typeface="KG Sorry Not Sorry" panose="02000506000000020004" pitchFamily="2" charset="0"/>
                <a:ea typeface="Georgia Belle" panose="02000603000000000000" pitchFamily="2" charset="0"/>
              </a:rPr>
              <a:t>Devoirs et suivi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9B2EC3E1-ABB2-9F9D-D183-4DCBF6875ABD}"/>
              </a:ext>
            </a:extLst>
          </p:cNvPr>
          <p:cNvSpPr txBox="1"/>
          <p:nvPr/>
        </p:nvSpPr>
        <p:spPr>
          <a:xfrm>
            <a:off x="7427291" y="1433947"/>
            <a:ext cx="192520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Contacter la </a:t>
            </a:r>
            <a:r>
              <a:rPr lang="fr-FR" sz="1400" i="1" dirty="0"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maitresse</a:t>
            </a:r>
            <a:r>
              <a:rPr lang="fr-FR" sz="1400" i="1" dirty="0"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dirty="0">
                <a:cs typeface="Times New Roman" panose="02020603050405020304" pitchFamily="18" charset="0"/>
              </a:rPr>
              <a:t>- par téléphone 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sz="200" dirty="0">
              <a:solidFill>
                <a:srgbClr val="A6A6A6"/>
              </a:solidFill>
              <a:effectLst/>
              <a:ea typeface="Times New Roman" panose="02020603050405020304" pitchFamily="18" charset="0"/>
            </a:endParaRPr>
          </a:p>
          <a:p>
            <a:r>
              <a:rPr lang="fr-FR" sz="1400" dirty="0">
                <a:cs typeface="Times New Roman" panose="02020603050405020304" pitchFamily="18" charset="0"/>
              </a:rPr>
              <a:t>- via le cahier de liaison</a:t>
            </a:r>
          </a:p>
          <a:p>
            <a:endParaRPr lang="fr-FR" sz="200" dirty="0">
              <a:cs typeface="Times New Roman" panose="02020603050405020304" pitchFamily="18" charset="0"/>
            </a:endParaRPr>
          </a:p>
          <a:p>
            <a:r>
              <a:rPr lang="fr-FR" sz="1400" i="1" u="sng" dirty="0" err="1">
                <a:cs typeface="Times New Roman" panose="02020603050405020304" pitchFamily="18" charset="0"/>
              </a:rPr>
              <a:t>Educartable</a:t>
            </a:r>
            <a:r>
              <a:rPr lang="fr-FR" sz="1400" i="1" u="sng" dirty="0">
                <a:cs typeface="Times New Roman" panose="02020603050405020304" pitchFamily="18" charset="0"/>
              </a:rPr>
              <a:t> :</a:t>
            </a:r>
            <a:r>
              <a:rPr lang="fr-FR" sz="1400" i="1" dirty="0">
                <a:cs typeface="Times New Roman" panose="02020603050405020304" pitchFamily="18" charset="0"/>
              </a:rPr>
              <a:t> </a:t>
            </a:r>
            <a:r>
              <a:rPr lang="fr-FR" sz="1400" dirty="0">
                <a:cs typeface="Times New Roman" panose="02020603050405020304" pitchFamily="18" charset="0"/>
              </a:rPr>
              <a:t>site </a:t>
            </a:r>
          </a:p>
          <a:p>
            <a:r>
              <a:rPr lang="fr-FR" sz="1400" dirty="0"/>
              <a:t>Identifiant : </a:t>
            </a:r>
          </a:p>
          <a:p>
            <a:r>
              <a:rPr lang="fr-FR" sz="1400" dirty="0">
                <a:cs typeface="Times New Roman" panose="02020603050405020304" pitchFamily="18" charset="0"/>
              </a:rPr>
              <a:t>Mot de passe :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D18172D9-DBBC-3B44-4833-F7F146DC1E38}"/>
              </a:ext>
            </a:extLst>
          </p:cNvPr>
          <p:cNvSpPr txBox="1"/>
          <p:nvPr/>
        </p:nvSpPr>
        <p:spPr>
          <a:xfrm>
            <a:off x="3960065" y="1412275"/>
            <a:ext cx="192520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Contacter la </a:t>
            </a:r>
            <a:r>
              <a:rPr lang="fr-FR" sz="1400" i="1" dirty="0"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maitresse</a:t>
            </a:r>
            <a:r>
              <a:rPr lang="fr-FR" sz="1400" i="1" dirty="0"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dirty="0">
                <a:cs typeface="Times New Roman" panose="02020603050405020304" pitchFamily="18" charset="0"/>
              </a:rPr>
              <a:t>- par téléphone 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sz="200" dirty="0">
              <a:solidFill>
                <a:srgbClr val="A6A6A6"/>
              </a:solidFill>
              <a:effectLst/>
              <a:ea typeface="Times New Roman" panose="02020603050405020304" pitchFamily="18" charset="0"/>
            </a:endParaRPr>
          </a:p>
          <a:p>
            <a:r>
              <a:rPr lang="fr-FR" sz="1400" dirty="0">
                <a:cs typeface="Times New Roman" panose="02020603050405020304" pitchFamily="18" charset="0"/>
              </a:rPr>
              <a:t>- via le cahier de liaison</a:t>
            </a:r>
          </a:p>
          <a:p>
            <a:endParaRPr lang="fr-FR" sz="200" dirty="0">
              <a:cs typeface="Times New Roman" panose="02020603050405020304" pitchFamily="18" charset="0"/>
            </a:endParaRPr>
          </a:p>
          <a:p>
            <a:r>
              <a:rPr lang="fr-FR" sz="1400" i="1" u="sng" dirty="0" err="1">
                <a:cs typeface="Times New Roman" panose="02020603050405020304" pitchFamily="18" charset="0"/>
              </a:rPr>
              <a:t>Educartable</a:t>
            </a:r>
            <a:r>
              <a:rPr lang="fr-FR" sz="1400" i="1" u="sng" dirty="0">
                <a:cs typeface="Times New Roman" panose="02020603050405020304" pitchFamily="18" charset="0"/>
              </a:rPr>
              <a:t> :</a:t>
            </a:r>
            <a:r>
              <a:rPr lang="fr-FR" sz="1400" i="1" dirty="0">
                <a:cs typeface="Times New Roman" panose="02020603050405020304" pitchFamily="18" charset="0"/>
              </a:rPr>
              <a:t> </a:t>
            </a:r>
            <a:r>
              <a:rPr lang="fr-FR" sz="1400" dirty="0">
                <a:cs typeface="Times New Roman" panose="02020603050405020304" pitchFamily="18" charset="0"/>
              </a:rPr>
              <a:t>site </a:t>
            </a:r>
          </a:p>
          <a:p>
            <a:r>
              <a:rPr lang="fr-FR" sz="1400" dirty="0"/>
              <a:t>Identifiant : </a:t>
            </a:r>
          </a:p>
          <a:p>
            <a:r>
              <a:rPr lang="fr-FR" sz="1400" dirty="0">
                <a:cs typeface="Times New Roman" panose="02020603050405020304" pitchFamily="18" charset="0"/>
              </a:rPr>
              <a:t>Mot de passe :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E7BF7C41-6B16-517A-F54F-54AD11614D15}"/>
              </a:ext>
            </a:extLst>
          </p:cNvPr>
          <p:cNvSpPr txBox="1"/>
          <p:nvPr/>
        </p:nvSpPr>
        <p:spPr>
          <a:xfrm>
            <a:off x="7402593" y="2735103"/>
            <a:ext cx="29006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1400" b="1" u="sng" dirty="0">
              <a:cs typeface="Times New Roman" panose="02020603050405020304" pitchFamily="18" charset="0"/>
            </a:endParaRPr>
          </a:p>
          <a:p>
            <a:endParaRPr lang="fr-FR" sz="1400" b="1" u="sng" dirty="0">
              <a:cs typeface="Times New Roman" panose="02020603050405020304" pitchFamily="18" charset="0"/>
            </a:endParaRPr>
          </a:p>
          <a:p>
            <a:r>
              <a:rPr lang="fr-FR" sz="1400" b="1" u="sng" dirty="0">
                <a:cs typeface="Times New Roman" panose="02020603050405020304" pitchFamily="18" charset="0"/>
              </a:rPr>
              <a:t>M</a:t>
            </a:r>
            <a:r>
              <a:rPr lang="fr-FR" sz="1400" b="1" u="sng" cap="small" dirty="0">
                <a:cs typeface="Times New Roman" panose="02020603050405020304" pitchFamily="18" charset="0"/>
              </a:rPr>
              <a:t>atin </a:t>
            </a:r>
            <a:r>
              <a:rPr lang="fr-FR" sz="1400" b="1" u="sng" dirty="0">
                <a:cs typeface="Times New Roman" panose="02020603050405020304" pitchFamily="18" charset="0"/>
              </a:rPr>
              <a:t>:</a:t>
            </a:r>
            <a:r>
              <a:rPr lang="fr-FR" sz="1400" b="1" dirty="0">
                <a:cs typeface="Times New Roman" panose="02020603050405020304" pitchFamily="18" charset="0"/>
              </a:rPr>
              <a:t> </a:t>
            </a:r>
            <a:r>
              <a:rPr lang="fr-FR" sz="1400" dirty="0">
                <a:cs typeface="Times New Roman" panose="02020603050405020304" pitchFamily="18" charset="0"/>
              </a:rPr>
              <a:t>Accueil : 8h20</a:t>
            </a:r>
          </a:p>
          <a:p>
            <a:r>
              <a:rPr lang="fr-FR" sz="1400" dirty="0">
                <a:cs typeface="Times New Roman" panose="02020603050405020304" pitchFamily="18" charset="0"/>
              </a:rPr>
              <a:t>Classe : 8h30 – 11h30</a:t>
            </a:r>
          </a:p>
          <a:p>
            <a:r>
              <a:rPr lang="fr-FR" sz="1400" b="1" u="sng" dirty="0">
                <a:cs typeface="Times New Roman" panose="02020603050405020304" pitchFamily="18" charset="0"/>
              </a:rPr>
              <a:t>A</a:t>
            </a:r>
            <a:r>
              <a:rPr lang="fr-FR" sz="1400" b="1" u="sng" cap="small" dirty="0">
                <a:cs typeface="Times New Roman" panose="02020603050405020304" pitchFamily="18" charset="0"/>
              </a:rPr>
              <a:t>près-Midi</a:t>
            </a:r>
            <a:r>
              <a:rPr lang="fr-FR" sz="1400" b="1" u="sng" dirty="0">
                <a:cs typeface="Times New Roman" panose="02020603050405020304" pitchFamily="18" charset="0"/>
              </a:rPr>
              <a:t> :</a:t>
            </a:r>
            <a:r>
              <a:rPr lang="fr-FR" sz="1400" b="1" dirty="0">
                <a:cs typeface="Times New Roman" panose="02020603050405020304" pitchFamily="18" charset="0"/>
              </a:rPr>
              <a:t> </a:t>
            </a:r>
            <a:r>
              <a:rPr lang="fr-FR" sz="1400" dirty="0">
                <a:cs typeface="Times New Roman" panose="02020603050405020304" pitchFamily="18" charset="0"/>
              </a:rPr>
              <a:t>Accueil : 13h05</a:t>
            </a:r>
          </a:p>
          <a:p>
            <a:r>
              <a:rPr lang="fr-FR" sz="1400" dirty="0">
                <a:cs typeface="Times New Roman" panose="02020603050405020304" pitchFamily="18" charset="0"/>
              </a:rPr>
              <a:t>Classe : 13h15 - 16h15</a:t>
            </a:r>
          </a:p>
          <a:p>
            <a:r>
              <a:rPr lang="fr-FR" sz="1200" b="1" i="1" dirty="0">
                <a:cs typeface="Times New Roman" panose="02020603050405020304" pitchFamily="18" charset="0"/>
              </a:rPr>
              <a:t>Merci de veiller au respect de ces horaires</a:t>
            </a:r>
            <a:r>
              <a:rPr lang="fr-F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AE019926-BBA3-59C0-6817-AA65EFD7094F}"/>
              </a:ext>
            </a:extLst>
          </p:cNvPr>
          <p:cNvSpPr txBox="1"/>
          <p:nvPr/>
        </p:nvSpPr>
        <p:spPr>
          <a:xfrm>
            <a:off x="3911733" y="2735103"/>
            <a:ext cx="29006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1400" b="1" u="sng" dirty="0">
              <a:cs typeface="Times New Roman" panose="02020603050405020304" pitchFamily="18" charset="0"/>
            </a:endParaRPr>
          </a:p>
          <a:p>
            <a:endParaRPr lang="fr-FR" sz="1400" b="1" u="sng" dirty="0">
              <a:cs typeface="Times New Roman" panose="02020603050405020304" pitchFamily="18" charset="0"/>
            </a:endParaRPr>
          </a:p>
          <a:p>
            <a:r>
              <a:rPr lang="fr-FR" sz="1400" b="1" u="sng" dirty="0">
                <a:cs typeface="Times New Roman" panose="02020603050405020304" pitchFamily="18" charset="0"/>
              </a:rPr>
              <a:t>M</a:t>
            </a:r>
            <a:r>
              <a:rPr lang="fr-FR" sz="1400" b="1" u="sng" cap="small" dirty="0">
                <a:cs typeface="Times New Roman" panose="02020603050405020304" pitchFamily="18" charset="0"/>
              </a:rPr>
              <a:t>atin </a:t>
            </a:r>
            <a:r>
              <a:rPr lang="fr-FR" sz="1400" b="1" u="sng" dirty="0">
                <a:cs typeface="Times New Roman" panose="02020603050405020304" pitchFamily="18" charset="0"/>
              </a:rPr>
              <a:t>:</a:t>
            </a:r>
            <a:r>
              <a:rPr lang="fr-FR" sz="1400" b="1" dirty="0">
                <a:cs typeface="Times New Roman" panose="02020603050405020304" pitchFamily="18" charset="0"/>
              </a:rPr>
              <a:t> </a:t>
            </a:r>
            <a:r>
              <a:rPr lang="fr-FR" sz="1400" dirty="0">
                <a:cs typeface="Times New Roman" panose="02020603050405020304" pitchFamily="18" charset="0"/>
              </a:rPr>
              <a:t>Accueil : 8h20</a:t>
            </a:r>
          </a:p>
          <a:p>
            <a:r>
              <a:rPr lang="fr-FR" sz="1400" dirty="0">
                <a:cs typeface="Times New Roman" panose="02020603050405020304" pitchFamily="18" charset="0"/>
              </a:rPr>
              <a:t>Classe : 8h30 – 11h30</a:t>
            </a:r>
          </a:p>
          <a:p>
            <a:r>
              <a:rPr lang="fr-FR" sz="1400" b="1" u="sng" dirty="0">
                <a:cs typeface="Times New Roman" panose="02020603050405020304" pitchFamily="18" charset="0"/>
              </a:rPr>
              <a:t>A</a:t>
            </a:r>
            <a:r>
              <a:rPr lang="fr-FR" sz="1400" b="1" u="sng" cap="small" dirty="0">
                <a:cs typeface="Times New Roman" panose="02020603050405020304" pitchFamily="18" charset="0"/>
              </a:rPr>
              <a:t>près-Midi</a:t>
            </a:r>
            <a:r>
              <a:rPr lang="fr-FR" sz="1400" b="1" u="sng" dirty="0">
                <a:cs typeface="Times New Roman" panose="02020603050405020304" pitchFamily="18" charset="0"/>
              </a:rPr>
              <a:t> :</a:t>
            </a:r>
            <a:r>
              <a:rPr lang="fr-FR" sz="1400" b="1" dirty="0">
                <a:cs typeface="Times New Roman" panose="02020603050405020304" pitchFamily="18" charset="0"/>
              </a:rPr>
              <a:t> </a:t>
            </a:r>
            <a:r>
              <a:rPr lang="fr-FR" sz="1400" dirty="0">
                <a:cs typeface="Times New Roman" panose="02020603050405020304" pitchFamily="18" charset="0"/>
              </a:rPr>
              <a:t>Accueil : 13h05</a:t>
            </a:r>
          </a:p>
          <a:p>
            <a:r>
              <a:rPr lang="fr-FR" sz="1400" dirty="0">
                <a:cs typeface="Times New Roman" panose="02020603050405020304" pitchFamily="18" charset="0"/>
              </a:rPr>
              <a:t>Classe : 13h15 - 16h15</a:t>
            </a:r>
          </a:p>
          <a:p>
            <a:r>
              <a:rPr lang="fr-FR" sz="1200" b="1" i="1" dirty="0">
                <a:cs typeface="Times New Roman" panose="02020603050405020304" pitchFamily="18" charset="0"/>
              </a:rPr>
              <a:t>Merci de veiller au respect de ces horaires</a:t>
            </a:r>
            <a:r>
              <a:rPr lang="fr-F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F4580B8E-D752-0E3C-94ED-A5ED2B0B7792}"/>
              </a:ext>
            </a:extLst>
          </p:cNvPr>
          <p:cNvSpPr txBox="1"/>
          <p:nvPr/>
        </p:nvSpPr>
        <p:spPr>
          <a:xfrm>
            <a:off x="7339710" y="4602877"/>
            <a:ext cx="3111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 dirty="0">
                <a:cs typeface="Times New Roman" panose="02020603050405020304" pitchFamily="18" charset="0"/>
              </a:rPr>
              <a:t>- Il y aura </a:t>
            </a:r>
            <a:r>
              <a:rPr lang="fr-FR" sz="1350" u="sng" dirty="0">
                <a:cs typeface="Times New Roman" panose="02020603050405020304" pitchFamily="18" charset="0"/>
              </a:rPr>
              <a:t>des devoirs tous les soirs</a:t>
            </a:r>
            <a:r>
              <a:rPr lang="fr-FR" sz="1350" dirty="0">
                <a:cs typeface="Times New Roman" panose="02020603050405020304" pitchFamily="18" charset="0"/>
              </a:rPr>
              <a:t>, votre enfant a besoin de vous pour les faire. </a:t>
            </a:r>
          </a:p>
          <a:p>
            <a:endParaRPr lang="fr-FR" sz="300" dirty="0">
              <a:cs typeface="Times New Roman" panose="02020603050405020304" pitchFamily="18" charset="0"/>
            </a:endParaRPr>
          </a:p>
          <a:p>
            <a:r>
              <a:rPr lang="fr-FR" sz="1350" dirty="0">
                <a:cs typeface="Times New Roman" panose="02020603050405020304" pitchFamily="18" charset="0"/>
              </a:rPr>
              <a:t>- Merci de vérifier cartables et cahiers.</a:t>
            </a:r>
          </a:p>
          <a:p>
            <a:endParaRPr lang="fr-FR" sz="300" dirty="0">
              <a:cs typeface="Times New Roman" panose="02020603050405020304" pitchFamily="18" charset="0"/>
            </a:endParaRPr>
          </a:p>
          <a:p>
            <a:r>
              <a:rPr lang="fr-FR" sz="1350" dirty="0">
                <a:cs typeface="Times New Roman" panose="02020603050405020304" pitchFamily="18" charset="0"/>
              </a:rPr>
              <a:t>- </a:t>
            </a:r>
            <a:r>
              <a:rPr lang="fr-FR" sz="1350" u="sng" dirty="0">
                <a:cs typeface="Times New Roman" panose="02020603050405020304" pitchFamily="18" charset="0"/>
              </a:rPr>
              <a:t>CLASSE DEHORS</a:t>
            </a:r>
            <a:r>
              <a:rPr lang="fr-FR" sz="1350" dirty="0">
                <a:cs typeface="Times New Roman" panose="02020603050405020304" pitchFamily="18" charset="0"/>
              </a:rPr>
              <a:t> tous les </a:t>
            </a:r>
            <a:r>
              <a:rPr lang="fr-FR" sz="1350" b="1" dirty="0">
                <a:cs typeface="Times New Roman" panose="02020603050405020304" pitchFamily="18" charset="0"/>
              </a:rPr>
              <a:t>jeudis</a:t>
            </a:r>
            <a:r>
              <a:rPr lang="fr-FR" sz="1350" dirty="0">
                <a:cs typeface="Times New Roman" panose="02020603050405020304" pitchFamily="18" charset="0"/>
              </a:rPr>
              <a:t>.</a:t>
            </a:r>
            <a:endParaRPr lang="fr-FR" sz="1350" u="sng" dirty="0">
              <a:cs typeface="Times New Roman" panose="02020603050405020304" pitchFamily="18" charset="0"/>
            </a:endParaRP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E922DDC1-89E5-B888-F3E6-3F334974DF92}"/>
              </a:ext>
            </a:extLst>
          </p:cNvPr>
          <p:cNvSpPr txBox="1"/>
          <p:nvPr/>
        </p:nvSpPr>
        <p:spPr>
          <a:xfrm>
            <a:off x="3860195" y="4613479"/>
            <a:ext cx="3111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 dirty="0">
                <a:cs typeface="Times New Roman" panose="02020603050405020304" pitchFamily="18" charset="0"/>
              </a:rPr>
              <a:t>- Il y aura </a:t>
            </a:r>
            <a:r>
              <a:rPr lang="fr-FR" sz="1350" u="sng" dirty="0">
                <a:cs typeface="Times New Roman" panose="02020603050405020304" pitchFamily="18" charset="0"/>
              </a:rPr>
              <a:t>des devoirs tous les soirs</a:t>
            </a:r>
            <a:r>
              <a:rPr lang="fr-FR" sz="1350" dirty="0">
                <a:cs typeface="Times New Roman" panose="02020603050405020304" pitchFamily="18" charset="0"/>
              </a:rPr>
              <a:t>, votre enfant a besoin de vous pour les faire. </a:t>
            </a:r>
          </a:p>
          <a:p>
            <a:endParaRPr lang="fr-FR" sz="300" dirty="0">
              <a:cs typeface="Times New Roman" panose="02020603050405020304" pitchFamily="18" charset="0"/>
            </a:endParaRPr>
          </a:p>
          <a:p>
            <a:r>
              <a:rPr lang="fr-FR" sz="1350" dirty="0">
                <a:cs typeface="Times New Roman" panose="02020603050405020304" pitchFamily="18" charset="0"/>
              </a:rPr>
              <a:t>- Merci de vérifier cartables et cahiers.</a:t>
            </a:r>
          </a:p>
          <a:p>
            <a:endParaRPr lang="fr-FR" sz="300" dirty="0">
              <a:cs typeface="Times New Roman" panose="02020603050405020304" pitchFamily="18" charset="0"/>
            </a:endParaRPr>
          </a:p>
          <a:p>
            <a:r>
              <a:rPr lang="fr-FR" sz="1350" dirty="0">
                <a:cs typeface="Times New Roman" panose="02020603050405020304" pitchFamily="18" charset="0"/>
              </a:rPr>
              <a:t>- </a:t>
            </a:r>
            <a:r>
              <a:rPr lang="fr-FR" sz="1350" u="sng" dirty="0">
                <a:cs typeface="Times New Roman" panose="02020603050405020304" pitchFamily="18" charset="0"/>
              </a:rPr>
              <a:t>CLASSE DEHORS</a:t>
            </a:r>
            <a:r>
              <a:rPr lang="fr-FR" sz="1350" dirty="0">
                <a:cs typeface="Times New Roman" panose="02020603050405020304" pitchFamily="18" charset="0"/>
              </a:rPr>
              <a:t> tous les </a:t>
            </a:r>
            <a:r>
              <a:rPr lang="fr-FR" sz="1350" b="1" dirty="0">
                <a:cs typeface="Times New Roman" panose="02020603050405020304" pitchFamily="18" charset="0"/>
              </a:rPr>
              <a:t>jeudis</a:t>
            </a:r>
            <a:r>
              <a:rPr lang="fr-FR" sz="1350" dirty="0">
                <a:cs typeface="Times New Roman" panose="02020603050405020304" pitchFamily="18" charset="0"/>
              </a:rPr>
              <a:t>.</a:t>
            </a:r>
            <a:endParaRPr lang="fr-FR" sz="1350" u="sng" dirty="0">
              <a:cs typeface="Times New Roman" panose="02020603050405020304" pitchFamily="18" charset="0"/>
            </a:endParaRP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E82E72E9-0F61-39E9-AF60-2FC3FDEFBB94}"/>
              </a:ext>
            </a:extLst>
          </p:cNvPr>
          <p:cNvSpPr txBox="1"/>
          <p:nvPr/>
        </p:nvSpPr>
        <p:spPr>
          <a:xfrm>
            <a:off x="7402593" y="5974896"/>
            <a:ext cx="2527680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u="sng" dirty="0">
                <a:cs typeface="Times New Roman" panose="02020603050405020304" pitchFamily="18" charset="0"/>
              </a:rPr>
              <a:t>TOUSSAINT</a:t>
            </a:r>
            <a:r>
              <a:rPr lang="fr-FR" sz="1400" b="1" u="sng" cap="small" dirty="0">
                <a:cs typeface="Times New Roman" panose="02020603050405020304" pitchFamily="18" charset="0"/>
              </a:rPr>
              <a:t> </a:t>
            </a:r>
            <a:r>
              <a:rPr lang="fr-FR" sz="1400" b="1" u="sng" dirty="0">
                <a:cs typeface="Times New Roman" panose="02020603050405020304" pitchFamily="18" charset="0"/>
              </a:rPr>
              <a:t>:</a:t>
            </a:r>
            <a:r>
              <a:rPr lang="fr-FR" sz="1400" dirty="0">
                <a:cs typeface="Times New Roman" panose="02020603050405020304" pitchFamily="18" charset="0"/>
              </a:rPr>
              <a:t> du 21/10 au 05/11</a:t>
            </a:r>
          </a:p>
          <a:p>
            <a:r>
              <a:rPr lang="fr-FR" sz="1400" b="1" u="sng" cap="small" dirty="0">
                <a:cs typeface="Times New Roman" panose="02020603050405020304" pitchFamily="18" charset="0"/>
              </a:rPr>
              <a:t>NOËL </a:t>
            </a:r>
            <a:r>
              <a:rPr lang="fr-FR" sz="1400" b="1" u="sng" dirty="0">
                <a:cs typeface="Times New Roman" panose="02020603050405020304" pitchFamily="18" charset="0"/>
              </a:rPr>
              <a:t>:</a:t>
            </a:r>
            <a:r>
              <a:rPr lang="fr-FR" sz="1400" dirty="0">
                <a:cs typeface="Times New Roman" panose="02020603050405020304" pitchFamily="18" charset="0"/>
              </a:rPr>
              <a:t> du 23/12 au 07/01</a:t>
            </a:r>
          </a:p>
          <a:p>
            <a:r>
              <a:rPr lang="fr-FR" sz="1400" b="1" u="sng" cap="small" dirty="0">
                <a:cs typeface="Times New Roman" panose="02020603050405020304" pitchFamily="18" charset="0"/>
              </a:rPr>
              <a:t>HIVER </a:t>
            </a:r>
            <a:r>
              <a:rPr lang="fr-FR" sz="1400" b="1" u="sng" dirty="0">
                <a:cs typeface="Times New Roman" panose="02020603050405020304" pitchFamily="18" charset="0"/>
              </a:rPr>
              <a:t>:</a:t>
            </a:r>
            <a:r>
              <a:rPr lang="fr-FR" sz="1400" dirty="0">
                <a:cs typeface="Times New Roman" panose="02020603050405020304" pitchFamily="18" charset="0"/>
              </a:rPr>
              <a:t> du 17/02 au 04/03</a:t>
            </a:r>
          </a:p>
          <a:p>
            <a:r>
              <a:rPr lang="fr-FR" sz="1400" b="1" u="sng" cap="small" dirty="0">
                <a:cs typeface="Times New Roman" panose="02020603050405020304" pitchFamily="18" charset="0"/>
              </a:rPr>
              <a:t>PRINTEMPS </a:t>
            </a:r>
            <a:r>
              <a:rPr lang="fr-FR" sz="1400" b="1" u="sng" dirty="0">
                <a:cs typeface="Times New Roman" panose="02020603050405020304" pitchFamily="18" charset="0"/>
              </a:rPr>
              <a:t>:</a:t>
            </a:r>
            <a:r>
              <a:rPr lang="fr-FR" sz="1400" dirty="0">
                <a:cs typeface="Times New Roman" panose="02020603050405020304" pitchFamily="18" charset="0"/>
              </a:rPr>
              <a:t> du 13/04 au 29/04</a:t>
            </a:r>
          </a:p>
          <a:p>
            <a:r>
              <a:rPr lang="fr-FR" sz="1400" b="1" u="sng" cap="small" dirty="0">
                <a:cs typeface="Times New Roman" panose="02020603050405020304" pitchFamily="18" charset="0"/>
              </a:rPr>
              <a:t>ASCENSION </a:t>
            </a:r>
            <a:r>
              <a:rPr lang="fr-FR" sz="1400" b="1" u="sng" dirty="0">
                <a:cs typeface="Times New Roman" panose="02020603050405020304" pitchFamily="18" charset="0"/>
              </a:rPr>
              <a:t>:</a:t>
            </a:r>
            <a:r>
              <a:rPr lang="fr-FR" sz="1400" dirty="0">
                <a:cs typeface="Times New Roman" panose="02020603050405020304" pitchFamily="18" charset="0"/>
              </a:rPr>
              <a:t> du 09/05 au 12/05</a:t>
            </a:r>
          </a:p>
          <a:p>
            <a:r>
              <a:rPr lang="fr-FR" sz="1400" b="1" u="sng" cap="small" dirty="0">
                <a:cs typeface="Times New Roman" panose="02020603050405020304" pitchFamily="18" charset="0"/>
              </a:rPr>
              <a:t>ETE </a:t>
            </a:r>
            <a:r>
              <a:rPr lang="fr-FR" sz="1400" b="1" u="sng" dirty="0">
                <a:cs typeface="Times New Roman" panose="02020603050405020304" pitchFamily="18" charset="0"/>
              </a:rPr>
              <a:t>:</a:t>
            </a:r>
            <a:r>
              <a:rPr lang="fr-FR" sz="1400" dirty="0">
                <a:cs typeface="Times New Roman" panose="02020603050405020304" pitchFamily="18" charset="0"/>
              </a:rPr>
              <a:t> début le 06/07</a:t>
            </a:r>
          </a:p>
          <a:p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48F0B44E-0407-E2C0-BC03-58F6D47286E2}"/>
              </a:ext>
            </a:extLst>
          </p:cNvPr>
          <p:cNvSpPr txBox="1"/>
          <p:nvPr/>
        </p:nvSpPr>
        <p:spPr>
          <a:xfrm>
            <a:off x="3932911" y="5974896"/>
            <a:ext cx="2527680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u="sng" dirty="0">
                <a:cs typeface="Times New Roman" panose="02020603050405020304" pitchFamily="18" charset="0"/>
              </a:rPr>
              <a:t>TOUSSAINT</a:t>
            </a:r>
            <a:r>
              <a:rPr lang="fr-FR" sz="1400" b="1" u="sng" cap="small" dirty="0">
                <a:cs typeface="Times New Roman" panose="02020603050405020304" pitchFamily="18" charset="0"/>
              </a:rPr>
              <a:t> </a:t>
            </a:r>
            <a:r>
              <a:rPr lang="fr-FR" sz="1400" b="1" u="sng" dirty="0">
                <a:cs typeface="Times New Roman" panose="02020603050405020304" pitchFamily="18" charset="0"/>
              </a:rPr>
              <a:t>:</a:t>
            </a:r>
            <a:r>
              <a:rPr lang="fr-FR" sz="1400" dirty="0">
                <a:cs typeface="Times New Roman" panose="02020603050405020304" pitchFamily="18" charset="0"/>
              </a:rPr>
              <a:t> du 21/10 au 05/11</a:t>
            </a:r>
          </a:p>
          <a:p>
            <a:r>
              <a:rPr lang="fr-FR" sz="1400" b="1" u="sng" cap="small" dirty="0">
                <a:cs typeface="Times New Roman" panose="02020603050405020304" pitchFamily="18" charset="0"/>
              </a:rPr>
              <a:t>NOËL </a:t>
            </a:r>
            <a:r>
              <a:rPr lang="fr-FR" sz="1400" b="1" u="sng" dirty="0">
                <a:cs typeface="Times New Roman" panose="02020603050405020304" pitchFamily="18" charset="0"/>
              </a:rPr>
              <a:t>:</a:t>
            </a:r>
            <a:r>
              <a:rPr lang="fr-FR" sz="1400" dirty="0">
                <a:cs typeface="Times New Roman" panose="02020603050405020304" pitchFamily="18" charset="0"/>
              </a:rPr>
              <a:t> du 23/12 au 07/01</a:t>
            </a:r>
          </a:p>
          <a:p>
            <a:r>
              <a:rPr lang="fr-FR" sz="1400" b="1" u="sng" cap="small" dirty="0">
                <a:cs typeface="Times New Roman" panose="02020603050405020304" pitchFamily="18" charset="0"/>
              </a:rPr>
              <a:t>HIVER </a:t>
            </a:r>
            <a:r>
              <a:rPr lang="fr-FR" sz="1400" b="1" u="sng" dirty="0">
                <a:cs typeface="Times New Roman" panose="02020603050405020304" pitchFamily="18" charset="0"/>
              </a:rPr>
              <a:t>:</a:t>
            </a:r>
            <a:r>
              <a:rPr lang="fr-FR" sz="1400" dirty="0">
                <a:cs typeface="Times New Roman" panose="02020603050405020304" pitchFamily="18" charset="0"/>
              </a:rPr>
              <a:t> du 17/02 au 04/03</a:t>
            </a:r>
          </a:p>
          <a:p>
            <a:r>
              <a:rPr lang="fr-FR" sz="1400" b="1" u="sng" cap="small" dirty="0">
                <a:cs typeface="Times New Roman" panose="02020603050405020304" pitchFamily="18" charset="0"/>
              </a:rPr>
              <a:t>PRINTEMPS </a:t>
            </a:r>
            <a:r>
              <a:rPr lang="fr-FR" sz="1400" b="1" u="sng" dirty="0">
                <a:cs typeface="Times New Roman" panose="02020603050405020304" pitchFamily="18" charset="0"/>
              </a:rPr>
              <a:t>:</a:t>
            </a:r>
            <a:r>
              <a:rPr lang="fr-FR" sz="1400" dirty="0">
                <a:cs typeface="Times New Roman" panose="02020603050405020304" pitchFamily="18" charset="0"/>
              </a:rPr>
              <a:t> du 13/04 au 29/04</a:t>
            </a:r>
          </a:p>
          <a:p>
            <a:r>
              <a:rPr lang="fr-FR" sz="1400" b="1" u="sng" cap="small" dirty="0">
                <a:cs typeface="Times New Roman" panose="02020603050405020304" pitchFamily="18" charset="0"/>
              </a:rPr>
              <a:t>ASCENSION </a:t>
            </a:r>
            <a:r>
              <a:rPr lang="fr-FR" sz="1400" b="1" u="sng" dirty="0">
                <a:cs typeface="Times New Roman" panose="02020603050405020304" pitchFamily="18" charset="0"/>
              </a:rPr>
              <a:t>:</a:t>
            </a:r>
            <a:r>
              <a:rPr lang="fr-FR" sz="1400" dirty="0">
                <a:cs typeface="Times New Roman" panose="02020603050405020304" pitchFamily="18" charset="0"/>
              </a:rPr>
              <a:t> du 09/05 au 12/05</a:t>
            </a:r>
          </a:p>
          <a:p>
            <a:r>
              <a:rPr lang="fr-FR" sz="1400" b="1" u="sng" cap="small" dirty="0">
                <a:cs typeface="Times New Roman" panose="02020603050405020304" pitchFamily="18" charset="0"/>
              </a:rPr>
              <a:t>ETE </a:t>
            </a:r>
            <a:r>
              <a:rPr lang="fr-FR" sz="1400" b="1" u="sng" dirty="0">
                <a:cs typeface="Times New Roman" panose="02020603050405020304" pitchFamily="18" charset="0"/>
              </a:rPr>
              <a:t>:</a:t>
            </a:r>
            <a:r>
              <a:rPr lang="fr-FR" sz="1400" dirty="0">
                <a:cs typeface="Times New Roman" panose="02020603050405020304" pitchFamily="18" charset="0"/>
              </a:rPr>
              <a:t> début le 06/07</a:t>
            </a:r>
          </a:p>
          <a:p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5035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797</TotalTime>
  <Words>389</Words>
  <Application>Microsoft Office PowerPoint</Application>
  <PresentationFormat>Personnalisé</PresentationFormat>
  <Paragraphs>95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Doodle Gum</vt:lpstr>
      <vt:lpstr>KG Defying Gravity</vt:lpstr>
      <vt:lpstr>KG Sorry Not Sorry</vt:lpstr>
      <vt:lpstr>Times New Roman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Manon Badet-Blois</cp:lastModifiedBy>
  <cp:revision>30</cp:revision>
  <cp:lastPrinted>2021-08-31T12:20:14Z</cp:lastPrinted>
  <dcterms:created xsi:type="dcterms:W3CDTF">2021-08-31T08:08:56Z</dcterms:created>
  <dcterms:modified xsi:type="dcterms:W3CDTF">2023-08-02T15:41:56Z</dcterms:modified>
</cp:coreProperties>
</file>