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0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FD8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7DC894-CDDC-90FB-08B8-499A42C0E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E3DFC0-5E92-73A6-54AB-CD3AA9E7B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F2FEC1-C9F2-D022-40DF-16137A9CD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1CD487-2BA1-ABC6-6997-5035626E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0C9FD4-537C-76D2-C1FB-1AD0FA55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35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597823-5DAC-CECF-1B9F-04AC3CD30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245843-C43A-1793-DAFC-4C801032F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AB16BD-8BD7-7E73-DF4E-2D8FB50B2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A1D41A-EFA2-27A8-88A1-A0A0B4192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52D7AC-D009-E613-EAEA-8E276135A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652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610745-B1D0-934A-7095-8CF811C5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6F5C23-6231-0DA9-FE7D-D2C1E233E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7BAC42-A976-902E-0F65-7E8A5DAB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9EEB4E-C4AA-0756-2A9C-E7341E4C5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BC679A-D3A6-E100-D78D-0A035C613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9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E45DE-B6F0-A260-87F8-66CF779DC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BCE15D-0A3D-217B-7D3F-45CADDF2B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9D9C01-0F6A-5989-1704-15F60DD34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436F9A-156B-6003-5CFC-6C5A091F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76D6D2-6B1E-ADBD-2A72-2E96604F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EDDDEA-F97B-1428-F369-5261211CE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433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29BACC-5B1F-5791-9089-25A28E987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2F97DF-C1BA-E55C-FA8E-B427D79D6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01FB68-7AD4-E8E5-F3A5-7BFDF6A32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4C86AA-1749-08E0-04D4-1C043B8224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941DF6-9034-26BE-CDA7-060DDFB21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D21C39B-65D8-2C0F-F13D-92ED4AB18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E6F52F5-14A7-3D7B-315D-069A3AED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8CCF807-8C3B-45EB-0029-56FFFB552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269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BE7E8-9F75-2FAD-6143-D74C35D4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F55FD6B-DF26-E705-88E3-9AD4A3F29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4837CA-6AB0-C211-3F6E-A6FCBDA01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F5D1A01-A50A-9004-7EFA-993DD8BB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914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62C760-F330-D2EC-20BA-D5ED8607B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EBAB22-4F23-B83A-B75F-56408F98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EF1943-0672-BA26-6A7D-E5A0051E9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76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FD1C7-9518-5671-3735-C07BF96C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B352D4-69FB-8703-08F3-1C501BED4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093201-9520-73A4-3DEB-00ACA96B8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F913A3-1C1D-75F2-CDFA-197E26A7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1E87A8-3A5C-CC13-138D-9A1E56F2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ABCD23-CAB3-CFEA-30C3-0660C2B56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783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10025C-C304-8694-BEA1-EC295917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0B0BDB2-B91B-435A-F335-53270B9681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70AD20-FB83-45BF-1C5D-2A8081138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8C9258-3AD2-1176-BF8D-73D8B116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FD9560-A08C-4178-7781-1C3D79DB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734A48-42BC-367C-44C0-2147EB930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04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ECB15A-CF67-E0BD-96E6-29A288F4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7A60A5-363B-CD2A-8FF2-55BA0ECA8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7F29F2-D2AF-F6DB-92CB-9AF6E34E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87CA5B-2FD6-0159-5D9C-BD9ED7EE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0F036E-88A6-5153-C73C-5EF6A10F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15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0B8D113-701D-1EFA-CC49-47B8D679F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4881F3-1B93-17D9-99D9-146E21129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9E023C-CF37-4CE5-2968-CEA696FF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29B987-5D3B-4427-E175-8AE4D0F6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8BF9B2-FA6E-FAFE-8D57-96A89DE9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F4C575E-3D1C-3FDD-1AEC-D391DD19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696782-4DCB-37D6-B35E-943A8A922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4B9191-087C-8F58-744E-235219CB6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14A0C-90A8-48EE-8828-E21BA27B6B9E}" type="datetimeFigureOut">
              <a:rPr lang="fr-FR" smtClean="0"/>
              <a:t>03/08/2023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3545F3-9E76-11C7-E043-C7DB9AAE6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F35341-794A-C1CD-7067-CCEC59A16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B95BD-55B5-49DE-AEFB-E9DB803770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77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6593B3-C4C4-58AD-03FF-6EFA550E3C14}"/>
              </a:ext>
            </a:extLst>
          </p:cNvPr>
          <p:cNvSpPr/>
          <p:nvPr/>
        </p:nvSpPr>
        <p:spPr>
          <a:xfrm>
            <a:off x="188535" y="63631"/>
            <a:ext cx="2601798" cy="67307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42CA9D-A6E1-242D-447B-6FFBFE88BD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0" t="27217" r="56392" b="6529"/>
          <a:stretch/>
        </p:blipFill>
        <p:spPr>
          <a:xfrm>
            <a:off x="341720" y="4289198"/>
            <a:ext cx="2295427" cy="236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Vague 1">
            <a:extLst>
              <a:ext uri="{FF2B5EF4-FFF2-40B4-BE49-F238E27FC236}">
                <a16:creationId xmlns:a16="http://schemas.microsoft.com/office/drawing/2014/main" id="{CA8E6986-1EB9-D53A-2384-452E79A8F175}"/>
              </a:ext>
            </a:extLst>
          </p:cNvPr>
          <p:cNvSpPr/>
          <p:nvPr/>
        </p:nvSpPr>
        <p:spPr>
          <a:xfrm>
            <a:off x="341719" y="256209"/>
            <a:ext cx="2295427" cy="1890921"/>
          </a:xfrm>
          <a:prstGeom prst="wave">
            <a:avLst/>
          </a:prstGeom>
          <a:solidFill>
            <a:srgbClr val="FD81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0214E9-9F52-E805-442A-7033F036533C}"/>
              </a:ext>
            </a:extLst>
          </p:cNvPr>
          <p:cNvSpPr txBox="1"/>
          <p:nvPr/>
        </p:nvSpPr>
        <p:spPr>
          <a:xfrm>
            <a:off x="307349" y="516142"/>
            <a:ext cx="292152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is2024-Variable" panose="02010503030201020103" pitchFamily="2" charset="0"/>
              </a:rPr>
              <a:t>Prénom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79173A-872C-418A-111A-F01896D92B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519" b="84444" l="53125" r="73750">
                        <a14:foregroundMark x1="61250" y1="34537" x2="61250" y2="34537"/>
                        <a14:foregroundMark x1="63385" y1="33519" x2="63385" y2="33519"/>
                        <a14:foregroundMark x1="61615" y1="44907" x2="61615" y2="44907"/>
                        <a14:foregroundMark x1="63698" y1="39444" x2="63698" y2="39444"/>
                        <a14:foregroundMark x1="68281" y1="81759" x2="68281" y2="81759"/>
                        <a14:foregroundMark x1="57917" y1="83148" x2="57917" y2="83148"/>
                        <a14:foregroundMark x1="68333" y1="83704" x2="68333" y2="83704"/>
                        <a14:foregroundMark x1="57813" y1="84444" x2="57813" y2="84444"/>
                        <a14:foregroundMark x1="53281" y1="81204" x2="53281" y2="81204"/>
                      </a14:backgroundRemoval>
                    </a14:imgEffect>
                  </a14:imgLayer>
                </a14:imgProps>
              </a:ext>
            </a:extLst>
          </a:blip>
          <a:srcRect l="50721" t="30790" r="23531" b="13265"/>
          <a:stretch/>
        </p:blipFill>
        <p:spPr>
          <a:xfrm>
            <a:off x="615093" y="2095354"/>
            <a:ext cx="1748678" cy="21372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4955E7-C894-E080-5618-07AACAF2C1D7}"/>
              </a:ext>
            </a:extLst>
          </p:cNvPr>
          <p:cNvSpPr/>
          <p:nvPr/>
        </p:nvSpPr>
        <p:spPr>
          <a:xfrm>
            <a:off x="3120670" y="63631"/>
            <a:ext cx="2601798" cy="6730738"/>
          </a:xfrm>
          <a:prstGeom prst="rect">
            <a:avLst/>
          </a:prstGeom>
          <a:solidFill>
            <a:srgbClr val="FD81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248655E-0BEF-1C99-8715-A5488F0AEB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0" t="27217" r="56392" b="6529"/>
          <a:stretch/>
        </p:blipFill>
        <p:spPr>
          <a:xfrm>
            <a:off x="3273855" y="4289198"/>
            <a:ext cx="2295427" cy="236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Vague 11">
            <a:extLst>
              <a:ext uri="{FF2B5EF4-FFF2-40B4-BE49-F238E27FC236}">
                <a16:creationId xmlns:a16="http://schemas.microsoft.com/office/drawing/2014/main" id="{C05DC97D-117D-E2FF-51BA-844FC11DCC59}"/>
              </a:ext>
            </a:extLst>
          </p:cNvPr>
          <p:cNvSpPr/>
          <p:nvPr/>
        </p:nvSpPr>
        <p:spPr>
          <a:xfrm>
            <a:off x="3273854" y="256209"/>
            <a:ext cx="2295427" cy="1890921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F7D2353-2B06-37A6-0500-61C4AE6169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519" b="84444" l="53125" r="73750">
                        <a14:foregroundMark x1="61250" y1="34537" x2="61250" y2="34537"/>
                        <a14:foregroundMark x1="63385" y1="33519" x2="63385" y2="33519"/>
                        <a14:foregroundMark x1="61615" y1="44907" x2="61615" y2="44907"/>
                        <a14:foregroundMark x1="63698" y1="39444" x2="63698" y2="39444"/>
                        <a14:foregroundMark x1="68281" y1="81759" x2="68281" y2="81759"/>
                        <a14:foregroundMark x1="57917" y1="83148" x2="57917" y2="83148"/>
                        <a14:foregroundMark x1="68333" y1="83704" x2="68333" y2="83704"/>
                        <a14:foregroundMark x1="57813" y1="84444" x2="57813" y2="84444"/>
                        <a14:foregroundMark x1="53281" y1="81204" x2="53281" y2="81204"/>
                      </a14:backgroundRemoval>
                    </a14:imgEffect>
                  </a14:imgLayer>
                </a14:imgProps>
              </a:ext>
            </a:extLst>
          </a:blip>
          <a:srcRect l="50721" t="30790" r="23531" b="13265"/>
          <a:stretch/>
        </p:blipFill>
        <p:spPr>
          <a:xfrm>
            <a:off x="3547228" y="2095354"/>
            <a:ext cx="1748678" cy="213728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D1DD3D8-8437-A4BB-84AB-1BBC0A80725F}"/>
              </a:ext>
            </a:extLst>
          </p:cNvPr>
          <p:cNvSpPr/>
          <p:nvPr/>
        </p:nvSpPr>
        <p:spPr>
          <a:xfrm>
            <a:off x="6097179" y="63631"/>
            <a:ext cx="2601798" cy="67307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BB80F3B-F308-D138-6159-349C03756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0" t="27217" r="56392" b="6529"/>
          <a:stretch/>
        </p:blipFill>
        <p:spPr>
          <a:xfrm>
            <a:off x="6250364" y="4289198"/>
            <a:ext cx="2295427" cy="236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Vague 16">
            <a:extLst>
              <a:ext uri="{FF2B5EF4-FFF2-40B4-BE49-F238E27FC236}">
                <a16:creationId xmlns:a16="http://schemas.microsoft.com/office/drawing/2014/main" id="{623468F7-AFA4-FBA5-3C75-41B972CAE02A}"/>
              </a:ext>
            </a:extLst>
          </p:cNvPr>
          <p:cNvSpPr/>
          <p:nvPr/>
        </p:nvSpPr>
        <p:spPr>
          <a:xfrm>
            <a:off x="6250363" y="256209"/>
            <a:ext cx="2295427" cy="1890921"/>
          </a:xfrm>
          <a:prstGeom prst="wave">
            <a:avLst/>
          </a:prstGeom>
          <a:solidFill>
            <a:srgbClr val="FD81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1352F82-80BF-C088-C2F1-4803E7F2A4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519" b="84444" l="53125" r="73750">
                        <a14:foregroundMark x1="61250" y1="34537" x2="61250" y2="34537"/>
                        <a14:foregroundMark x1="63385" y1="33519" x2="63385" y2="33519"/>
                        <a14:foregroundMark x1="61615" y1="44907" x2="61615" y2="44907"/>
                        <a14:foregroundMark x1="63698" y1="39444" x2="63698" y2="39444"/>
                        <a14:foregroundMark x1="68281" y1="81759" x2="68281" y2="81759"/>
                        <a14:foregroundMark x1="57917" y1="83148" x2="57917" y2="83148"/>
                        <a14:foregroundMark x1="68333" y1="83704" x2="68333" y2="83704"/>
                        <a14:foregroundMark x1="57813" y1="84444" x2="57813" y2="84444"/>
                        <a14:foregroundMark x1="53281" y1="81204" x2="53281" y2="81204"/>
                      </a14:backgroundRemoval>
                    </a14:imgEffect>
                  </a14:imgLayer>
                </a14:imgProps>
              </a:ext>
            </a:extLst>
          </a:blip>
          <a:srcRect l="50721" t="30790" r="23531" b="13265"/>
          <a:stretch/>
        </p:blipFill>
        <p:spPr>
          <a:xfrm>
            <a:off x="6523737" y="2095354"/>
            <a:ext cx="1748678" cy="213728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C317F3E-9AA7-0FE1-7730-451000E30CBA}"/>
              </a:ext>
            </a:extLst>
          </p:cNvPr>
          <p:cNvSpPr/>
          <p:nvPr/>
        </p:nvSpPr>
        <p:spPr>
          <a:xfrm>
            <a:off x="9095298" y="63631"/>
            <a:ext cx="2601798" cy="6730738"/>
          </a:xfrm>
          <a:prstGeom prst="rect">
            <a:avLst/>
          </a:prstGeom>
          <a:solidFill>
            <a:srgbClr val="FD81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382F21B-8C49-707B-7F8A-DB82438622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0" t="27217" r="56392" b="6529"/>
          <a:stretch/>
        </p:blipFill>
        <p:spPr>
          <a:xfrm>
            <a:off x="9248483" y="4289198"/>
            <a:ext cx="2295427" cy="236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Vague 21">
            <a:extLst>
              <a:ext uri="{FF2B5EF4-FFF2-40B4-BE49-F238E27FC236}">
                <a16:creationId xmlns:a16="http://schemas.microsoft.com/office/drawing/2014/main" id="{1DE817F3-6297-1EBE-BE99-427CA0851375}"/>
              </a:ext>
            </a:extLst>
          </p:cNvPr>
          <p:cNvSpPr/>
          <p:nvPr/>
        </p:nvSpPr>
        <p:spPr>
          <a:xfrm>
            <a:off x="9248482" y="256209"/>
            <a:ext cx="2295427" cy="1890921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7A1682A-C71B-8252-9816-DBC2F4F7D5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519" b="84444" l="53125" r="73750">
                        <a14:foregroundMark x1="61250" y1="34537" x2="61250" y2="34537"/>
                        <a14:foregroundMark x1="63385" y1="33519" x2="63385" y2="33519"/>
                        <a14:foregroundMark x1="61615" y1="44907" x2="61615" y2="44907"/>
                        <a14:foregroundMark x1="63698" y1="39444" x2="63698" y2="39444"/>
                        <a14:foregroundMark x1="68281" y1="81759" x2="68281" y2="81759"/>
                        <a14:foregroundMark x1="57917" y1="83148" x2="57917" y2="83148"/>
                        <a14:foregroundMark x1="68333" y1="83704" x2="68333" y2="83704"/>
                        <a14:foregroundMark x1="57813" y1="84444" x2="57813" y2="84444"/>
                        <a14:foregroundMark x1="53281" y1="81204" x2="53281" y2="81204"/>
                      </a14:backgroundRemoval>
                    </a14:imgEffect>
                  </a14:imgLayer>
                </a14:imgProps>
              </a:ext>
            </a:extLst>
          </a:blip>
          <a:srcRect l="50721" t="30790" r="23531" b="13265"/>
          <a:stretch/>
        </p:blipFill>
        <p:spPr>
          <a:xfrm>
            <a:off x="9521856" y="2095354"/>
            <a:ext cx="1748678" cy="213728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FFD91A-9956-0FD9-309B-E6411F70781F}"/>
              </a:ext>
            </a:extLst>
          </p:cNvPr>
          <p:cNvSpPr txBox="1"/>
          <p:nvPr/>
        </p:nvSpPr>
        <p:spPr>
          <a:xfrm>
            <a:off x="3259607" y="554961"/>
            <a:ext cx="292152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is2024-Variable" panose="02010503030201020103" pitchFamily="2" charset="0"/>
              </a:rPr>
              <a:t>Prénom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2DC964-CCAB-5B70-AAF9-900BDCF04C50}"/>
              </a:ext>
            </a:extLst>
          </p:cNvPr>
          <p:cNvSpPr txBox="1"/>
          <p:nvPr/>
        </p:nvSpPr>
        <p:spPr>
          <a:xfrm>
            <a:off x="6229741" y="603571"/>
            <a:ext cx="292152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is2024-Variable" panose="02010503030201020103" pitchFamily="2" charset="0"/>
              </a:rPr>
              <a:t>Prénom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E13D11-66B1-5DA8-B548-1ACEBB1BA733}"/>
              </a:ext>
            </a:extLst>
          </p:cNvPr>
          <p:cNvSpPr txBox="1"/>
          <p:nvPr/>
        </p:nvSpPr>
        <p:spPr>
          <a:xfrm>
            <a:off x="9207238" y="603571"/>
            <a:ext cx="292152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is2024-Variable" panose="02010503030201020103" pitchFamily="2" charset="0"/>
              </a:rPr>
              <a:t>Prénom</a:t>
            </a:r>
          </a:p>
        </p:txBody>
      </p:sp>
    </p:spTree>
    <p:extLst>
      <p:ext uri="{BB962C8B-B14F-4D97-AF65-F5344CB8AC3E}">
        <p14:creationId xmlns:p14="http://schemas.microsoft.com/office/powerpoint/2010/main" val="231422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6593B3-C4C4-58AD-03FF-6EFA550E3C14}"/>
              </a:ext>
            </a:extLst>
          </p:cNvPr>
          <p:cNvSpPr/>
          <p:nvPr/>
        </p:nvSpPr>
        <p:spPr>
          <a:xfrm rot="10800000">
            <a:off x="9388182" y="63631"/>
            <a:ext cx="2601798" cy="67307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4955E7-C894-E080-5618-07AACAF2C1D7}"/>
              </a:ext>
            </a:extLst>
          </p:cNvPr>
          <p:cNvSpPr/>
          <p:nvPr/>
        </p:nvSpPr>
        <p:spPr>
          <a:xfrm rot="10800000">
            <a:off x="6456046" y="63464"/>
            <a:ext cx="2601798" cy="67307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1DD3D8-8437-A4BB-84AB-1BBC0A80725F}"/>
              </a:ext>
            </a:extLst>
          </p:cNvPr>
          <p:cNvSpPr/>
          <p:nvPr/>
        </p:nvSpPr>
        <p:spPr>
          <a:xfrm rot="10800000">
            <a:off x="3479538" y="63631"/>
            <a:ext cx="2601798" cy="67307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317F3E-9AA7-0FE1-7730-451000E30CBA}"/>
              </a:ext>
            </a:extLst>
          </p:cNvPr>
          <p:cNvSpPr/>
          <p:nvPr/>
        </p:nvSpPr>
        <p:spPr>
          <a:xfrm rot="10800000">
            <a:off x="481419" y="63631"/>
            <a:ext cx="2601798" cy="67307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5BEBF103-0D06-9018-1929-C1CF99FB8A03}"/>
              </a:ext>
            </a:extLst>
          </p:cNvPr>
          <p:cNvGraphicFramePr>
            <a:graphicFrameLocks noGrp="1"/>
          </p:cNvGraphicFramePr>
          <p:nvPr/>
        </p:nvGraphicFramePr>
        <p:xfrm>
          <a:off x="481418" y="63630"/>
          <a:ext cx="2578221" cy="6705600"/>
        </p:xfrm>
        <a:graphic>
          <a:graphicData uri="http://schemas.openxmlformats.org/drawingml/2006/table">
            <a:tbl>
              <a:tblPr/>
              <a:tblGrid>
                <a:gridCol w="2578221">
                  <a:extLst>
                    <a:ext uri="{9D8B030D-6E8A-4147-A177-3AD203B41FA5}">
                      <a16:colId xmlns:a16="http://schemas.microsoft.com/office/drawing/2014/main" val="1393965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Les droits imprescriptibles </a:t>
                      </a:r>
                      <a:b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du lecteur </a:t>
                      </a: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194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1. Le droit de ne pas lire.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2. Le droit de sauter des pages.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3. Le droit de ne pas finir un livre.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4. Le droit de relire.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5. Le droit de lire n'importe quoi.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6. Le droit au bovarysme </a:t>
                      </a:r>
                      <a:r>
                        <a:rPr lang="fr-FR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(maladie textuellement transmissible).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7. Le droit de lire n'importe où. 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8. Le droit de grappiller.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9. Le droit de lire à haute voix.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10. Le droit de nous taire.</a:t>
                      </a:r>
                    </a:p>
                    <a:p>
                      <a:endParaRPr lang="fr-FR" sz="900" b="1" i="0" dirty="0">
                        <a:solidFill>
                          <a:schemeClr val="tx1"/>
                        </a:solidFill>
                        <a:latin typeface="Paris2024-Variable" panose="02010503030201020103" pitchFamily="2" charset="0"/>
                      </a:endParaRPr>
                    </a:p>
                    <a:p>
                      <a:pPr algn="r"/>
                      <a:r>
                        <a:rPr lang="fr-FR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 </a:t>
                      </a:r>
                      <a:r>
                        <a:rPr lang="fr-FR" b="1" i="1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Daniel Pennac, Comme un roman.</a:t>
                      </a:r>
                      <a:endParaRPr lang="fr-FR" i="1" dirty="0">
                        <a:solidFill>
                          <a:schemeClr val="tx1"/>
                        </a:solidFill>
                        <a:latin typeface="Paris2024-Variable" panose="02010503030201020103" pitchFamily="2" charset="0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824333"/>
                  </a:ext>
                </a:extLst>
              </a:tr>
            </a:tbl>
          </a:graphicData>
        </a:graphic>
      </p:graphicFrame>
      <p:pic>
        <p:nvPicPr>
          <p:cNvPr id="33" name="Image 32">
            <a:extLst>
              <a:ext uri="{FF2B5EF4-FFF2-40B4-BE49-F238E27FC236}">
                <a16:creationId xmlns:a16="http://schemas.microsoft.com/office/drawing/2014/main" id="{B1001FB3-E7F8-7726-5411-FF79AF2A4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507" b="88752" l="20117" r="799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36" t="6351" r="12552" b="2092"/>
          <a:stretch/>
        </p:blipFill>
        <p:spPr>
          <a:xfrm>
            <a:off x="2238197" y="225931"/>
            <a:ext cx="866629" cy="1060610"/>
          </a:xfrm>
          <a:prstGeom prst="rect">
            <a:avLst/>
          </a:prstGeom>
        </p:spPr>
      </p:pic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id="{F1A1924C-45E3-F623-8A70-F0B620EB64B0}"/>
              </a:ext>
            </a:extLst>
          </p:cNvPr>
          <p:cNvGraphicFramePr>
            <a:graphicFrameLocks noGrp="1"/>
          </p:cNvGraphicFramePr>
          <p:nvPr/>
        </p:nvGraphicFramePr>
        <p:xfrm>
          <a:off x="3474263" y="62969"/>
          <a:ext cx="2578221" cy="6705600"/>
        </p:xfrm>
        <a:graphic>
          <a:graphicData uri="http://schemas.openxmlformats.org/drawingml/2006/table">
            <a:tbl>
              <a:tblPr/>
              <a:tblGrid>
                <a:gridCol w="2578221">
                  <a:extLst>
                    <a:ext uri="{9D8B030D-6E8A-4147-A177-3AD203B41FA5}">
                      <a16:colId xmlns:a16="http://schemas.microsoft.com/office/drawing/2014/main" val="1393965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Les droits imprescriptibles </a:t>
                      </a:r>
                      <a:b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du lecteur </a:t>
                      </a: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194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1. Le droit de ne pas lire.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2. Le droit de sauter des pages.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3. Le droit de ne pas finir un livre.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4. Le droit de relire.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5. Le droit de lire n'importe quoi.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6. Le droit au bovarysme </a:t>
                      </a:r>
                      <a:r>
                        <a:rPr lang="fr-FR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(maladie textuellement transmissible).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7. Le droit de lire n'importe où. 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8. Le droit de grappiller.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9. Le droit de lire à haute voix.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10. Le droit de nous taire.</a:t>
                      </a:r>
                    </a:p>
                    <a:p>
                      <a:endParaRPr lang="fr-FR" sz="900" b="1" i="0" dirty="0">
                        <a:solidFill>
                          <a:schemeClr val="tx1"/>
                        </a:solidFill>
                        <a:latin typeface="Paris2024-Variable" panose="02010503030201020103" pitchFamily="2" charset="0"/>
                      </a:endParaRPr>
                    </a:p>
                    <a:p>
                      <a:pPr algn="r"/>
                      <a:r>
                        <a:rPr lang="fr-FR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 </a:t>
                      </a:r>
                      <a:r>
                        <a:rPr lang="fr-FR" b="1" i="1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Daniel Pennac, Comme un roman.</a:t>
                      </a:r>
                      <a:endParaRPr lang="fr-FR" i="1" dirty="0">
                        <a:solidFill>
                          <a:schemeClr val="tx1"/>
                        </a:solidFill>
                        <a:latin typeface="Paris2024-Variable" panose="02010503030201020103" pitchFamily="2" charset="0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824333"/>
                  </a:ext>
                </a:extLst>
              </a:tr>
            </a:tbl>
          </a:graphicData>
        </a:graphic>
      </p:graphicFrame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D7B3E17D-E85F-E13A-1751-409DF4D64024}"/>
              </a:ext>
            </a:extLst>
          </p:cNvPr>
          <p:cNvGraphicFramePr>
            <a:graphicFrameLocks noGrp="1"/>
          </p:cNvGraphicFramePr>
          <p:nvPr/>
        </p:nvGraphicFramePr>
        <p:xfrm>
          <a:off x="6456046" y="76033"/>
          <a:ext cx="2578221" cy="6705600"/>
        </p:xfrm>
        <a:graphic>
          <a:graphicData uri="http://schemas.openxmlformats.org/drawingml/2006/table">
            <a:tbl>
              <a:tblPr/>
              <a:tblGrid>
                <a:gridCol w="2578221">
                  <a:extLst>
                    <a:ext uri="{9D8B030D-6E8A-4147-A177-3AD203B41FA5}">
                      <a16:colId xmlns:a16="http://schemas.microsoft.com/office/drawing/2014/main" val="1393965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Les droits imprescriptibles </a:t>
                      </a:r>
                      <a:b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du lecteur </a:t>
                      </a: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194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1. Le droit de ne pas lire.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2. Le droit de sauter des pages.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3. Le droit de ne pas finir un livre.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4. Le droit de relire.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5. Le droit de lire n'importe quoi.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6. Le droit au bovarysme </a:t>
                      </a:r>
                      <a:r>
                        <a:rPr lang="fr-FR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(maladie textuellement transmissible).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7. Le droit de lire n'importe où. 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8. Le droit de grappiller.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9. Le droit de lire à haute voix.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10. Le droit de nous taire.</a:t>
                      </a:r>
                    </a:p>
                    <a:p>
                      <a:endParaRPr lang="fr-FR" sz="900" b="1" i="0" dirty="0">
                        <a:solidFill>
                          <a:schemeClr val="tx1"/>
                        </a:solidFill>
                        <a:latin typeface="Paris2024-Variable" panose="02010503030201020103" pitchFamily="2" charset="0"/>
                      </a:endParaRPr>
                    </a:p>
                    <a:p>
                      <a:pPr algn="r"/>
                      <a:r>
                        <a:rPr lang="fr-FR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 </a:t>
                      </a:r>
                      <a:r>
                        <a:rPr lang="fr-FR" b="1" i="1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Daniel Pennac, Comme un roman.</a:t>
                      </a:r>
                      <a:endParaRPr lang="fr-FR" i="1" dirty="0">
                        <a:solidFill>
                          <a:schemeClr val="tx1"/>
                        </a:solidFill>
                        <a:latin typeface="Paris2024-Variable" panose="02010503030201020103" pitchFamily="2" charset="0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824333"/>
                  </a:ext>
                </a:extLst>
              </a:tr>
            </a:tbl>
          </a:graphicData>
        </a:graphic>
      </p:graphicFrame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DCEF4AF5-83DB-F142-62FE-2723569D2147}"/>
              </a:ext>
            </a:extLst>
          </p:cNvPr>
          <p:cNvGraphicFramePr>
            <a:graphicFrameLocks noGrp="1"/>
          </p:cNvGraphicFramePr>
          <p:nvPr/>
        </p:nvGraphicFramePr>
        <p:xfrm>
          <a:off x="9399970" y="62969"/>
          <a:ext cx="2578221" cy="6705600"/>
        </p:xfrm>
        <a:graphic>
          <a:graphicData uri="http://schemas.openxmlformats.org/drawingml/2006/table">
            <a:tbl>
              <a:tblPr/>
              <a:tblGrid>
                <a:gridCol w="2578221">
                  <a:extLst>
                    <a:ext uri="{9D8B030D-6E8A-4147-A177-3AD203B41FA5}">
                      <a16:colId xmlns:a16="http://schemas.microsoft.com/office/drawing/2014/main" val="1393965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Les droits imprescriptibles </a:t>
                      </a:r>
                      <a:b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sz="2300" b="1" u="sng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du lecteur </a:t>
                      </a: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194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1. Le droit de ne pas lire.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2. Le droit de sauter des pages.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3. Le droit de ne pas finir un livre.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4. Le droit de relire.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5. Le droit de lire n'importe quoi.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6. Le droit au bovarysme </a:t>
                      </a:r>
                      <a:r>
                        <a:rPr lang="fr-FR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(maladie textuellement transmissible).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7. Le droit de lire n'importe où. 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8. Le droit de grappiller.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9. Le droit de lire à haute voix.</a:t>
                      </a:r>
                      <a:b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</a:br>
                      <a:r>
                        <a:rPr lang="fr-FR" b="1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10. Le droit de nous taire.</a:t>
                      </a:r>
                    </a:p>
                    <a:p>
                      <a:endParaRPr lang="fr-FR" sz="900" b="1" i="0" dirty="0">
                        <a:solidFill>
                          <a:schemeClr val="tx1"/>
                        </a:solidFill>
                        <a:latin typeface="Paris2024-Variable" panose="02010503030201020103" pitchFamily="2" charset="0"/>
                      </a:endParaRPr>
                    </a:p>
                    <a:p>
                      <a:pPr algn="r"/>
                      <a:r>
                        <a:rPr lang="fr-FR" i="0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 </a:t>
                      </a:r>
                      <a:r>
                        <a:rPr lang="fr-FR" b="1" i="1" dirty="0">
                          <a:solidFill>
                            <a:schemeClr val="tx1"/>
                          </a:solidFill>
                          <a:latin typeface="Paris2024-Variable" panose="02010503030201020103" pitchFamily="2" charset="0"/>
                        </a:rPr>
                        <a:t>Daniel Pennac, Comme un roman.</a:t>
                      </a:r>
                      <a:endParaRPr lang="fr-FR" i="1" dirty="0">
                        <a:solidFill>
                          <a:schemeClr val="tx1"/>
                        </a:solidFill>
                        <a:latin typeface="Paris2024-Variable" panose="02010503030201020103" pitchFamily="2" charset="0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824333"/>
                  </a:ext>
                </a:extLst>
              </a:tr>
            </a:tbl>
          </a:graphicData>
        </a:graphic>
      </p:graphicFrame>
      <p:pic>
        <p:nvPicPr>
          <p:cNvPr id="37" name="Image 36">
            <a:extLst>
              <a:ext uri="{FF2B5EF4-FFF2-40B4-BE49-F238E27FC236}">
                <a16:creationId xmlns:a16="http://schemas.microsoft.com/office/drawing/2014/main" id="{B8CB1314-901E-076A-E3E6-B1B3AA6519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507" b="88752" l="20117" r="799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36" t="6351" r="12552" b="2092"/>
          <a:stretch/>
        </p:blipFill>
        <p:spPr>
          <a:xfrm>
            <a:off x="11160308" y="215298"/>
            <a:ext cx="866629" cy="106061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80BF9ED-DE7B-95ED-1197-23CB011455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507" b="88752" l="20117" r="799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36" t="6351" r="12552" b="2092"/>
          <a:stretch/>
        </p:blipFill>
        <p:spPr>
          <a:xfrm>
            <a:off x="8244162" y="230800"/>
            <a:ext cx="866629" cy="106061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210639F-3C3D-5A29-2474-3FA807E86C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507" b="88752" l="20117" r="799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36" t="6351" r="12552" b="2092"/>
          <a:stretch/>
        </p:blipFill>
        <p:spPr>
          <a:xfrm>
            <a:off x="5266761" y="225931"/>
            <a:ext cx="866629" cy="106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382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456</Words>
  <Application>Microsoft Office PowerPoint</Application>
  <PresentationFormat>Grand écran</PresentationFormat>
  <Paragraphs>20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Paris2024-Variable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Manon Badet-Blois</dc:creator>
  <cp:lastModifiedBy>Manon Badet-Blois</cp:lastModifiedBy>
  <cp:revision>4</cp:revision>
  <dcterms:created xsi:type="dcterms:W3CDTF">2023-07-18T12:44:59Z</dcterms:created>
  <dcterms:modified xsi:type="dcterms:W3CDTF">2023-08-03T08:48:09Z</dcterms:modified>
</cp:coreProperties>
</file>